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Override1.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Override2.xml" ContentType="application/vnd.openxmlformats-officedocument.themeOverrid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8" r:id="rId1"/>
    <p:sldMasterId id="2147483813" r:id="rId2"/>
    <p:sldMasterId id="2147483858" r:id="rId3"/>
    <p:sldMasterId id="2147483900" r:id="rId4"/>
  </p:sldMasterIdLst>
  <p:notesMasterIdLst>
    <p:notesMasterId r:id="rId30"/>
  </p:notesMasterIdLst>
  <p:handoutMasterIdLst>
    <p:handoutMasterId r:id="rId31"/>
  </p:handoutMasterIdLst>
  <p:sldIdLst>
    <p:sldId id="532" r:id="rId5"/>
    <p:sldId id="529" r:id="rId6"/>
    <p:sldId id="528" r:id="rId7"/>
    <p:sldId id="527" r:id="rId8"/>
    <p:sldId id="525" r:id="rId9"/>
    <p:sldId id="526" r:id="rId10"/>
    <p:sldId id="521" r:id="rId11"/>
    <p:sldId id="522" r:id="rId12"/>
    <p:sldId id="523" r:id="rId13"/>
    <p:sldId id="524" r:id="rId14"/>
    <p:sldId id="519" r:id="rId15"/>
    <p:sldId id="531" r:id="rId16"/>
    <p:sldId id="520" r:id="rId17"/>
    <p:sldId id="530" r:id="rId18"/>
    <p:sldId id="517" r:id="rId19"/>
    <p:sldId id="518" r:id="rId20"/>
    <p:sldId id="513" r:id="rId21"/>
    <p:sldId id="514" r:id="rId22"/>
    <p:sldId id="515" r:id="rId23"/>
    <p:sldId id="516" r:id="rId24"/>
    <p:sldId id="512" r:id="rId25"/>
    <p:sldId id="509" r:id="rId26"/>
    <p:sldId id="508" r:id="rId27"/>
    <p:sldId id="506" r:id="rId28"/>
    <p:sldId id="511" r:id="rId29"/>
  </p:sldIdLst>
  <p:sldSz cx="12192000" cy="6858000"/>
  <p:notesSz cx="7315200" cy="96012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0" pos="325" userDrawn="1">
          <p15:clr>
            <a:srgbClr val="A4A3A4"/>
          </p15:clr>
        </p15:guide>
        <p15:guide id="12" pos="7355" userDrawn="1">
          <p15:clr>
            <a:srgbClr val="A4A3A4"/>
          </p15:clr>
        </p15:guide>
        <p15:guide id="13" orient="horz" pos="1117" userDrawn="1">
          <p15:clr>
            <a:srgbClr val="A4A3A4"/>
          </p15:clr>
        </p15:guide>
        <p15:guide id="14" orient="horz" pos="3385" userDrawn="1">
          <p15:clr>
            <a:srgbClr val="A4A3A4"/>
          </p15:clr>
        </p15:guide>
        <p15:guide id="15" orient="horz" pos="210" userDrawn="1">
          <p15:clr>
            <a:srgbClr val="A4A3A4"/>
          </p15:clr>
        </p15:guide>
        <p15:guide id="16" orient="horz" pos="867" userDrawn="1">
          <p15:clr>
            <a:srgbClr val="A4A3A4"/>
          </p15:clr>
        </p15:guide>
        <p15:guide id="17" orient="horz" pos="2092" userDrawn="1">
          <p15:clr>
            <a:srgbClr val="A4A3A4"/>
          </p15:clr>
        </p15:guide>
        <p15:guide id="18" pos="2593" userDrawn="1">
          <p15:clr>
            <a:srgbClr val="A4A3A4"/>
          </p15:clr>
        </p15:guide>
        <p15:guide id="19" pos="23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tekova, Eva (CZ - Prague)" initials="SE(-P" lastIdx="1" clrIdx="0">
    <p:extLst>
      <p:ext uri="{19B8F6BF-5375-455C-9EA6-DF929625EA0E}">
        <p15:presenceInfo xmlns:p15="http://schemas.microsoft.com/office/powerpoint/2012/main" userId="S-1-5-21-2094927150-201071529-617630493-1037570" providerId="AD"/>
      </p:ext>
    </p:extLst>
  </p:cmAuthor>
  <p:cmAuthor id="2" name="Krcmova, Daniela (CZ - Prague)" initials="KD(-P" lastIdx="1" clrIdx="1">
    <p:extLst>
      <p:ext uri="{19B8F6BF-5375-455C-9EA6-DF929625EA0E}">
        <p15:presenceInfo xmlns:p15="http://schemas.microsoft.com/office/powerpoint/2012/main" userId="S-1-5-21-2094927150-201071529-617630493-9972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F"/>
    <a:srgbClr val="7FB223"/>
    <a:srgbClr val="E6E6E6"/>
    <a:srgbClr val="000000"/>
    <a:srgbClr val="FFCD00"/>
    <a:srgbClr val="ED8B00"/>
    <a:srgbClr val="DB291C"/>
    <a:srgbClr val="FF9900"/>
    <a:srgbClr val="C00000"/>
    <a:srgbClr val="3C8A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95" autoAdjust="0"/>
    <p:restoredTop sz="96395" autoAdjust="0"/>
  </p:normalViewPr>
  <p:slideViewPr>
    <p:cSldViewPr snapToGrid="0" showGuides="1">
      <p:cViewPr varScale="1">
        <p:scale>
          <a:sx n="115" d="100"/>
          <a:sy n="115" d="100"/>
        </p:scale>
        <p:origin x="228" y="108"/>
      </p:cViewPr>
      <p:guideLst>
        <p:guide pos="325"/>
        <p:guide pos="7355"/>
        <p:guide orient="horz" pos="1117"/>
        <p:guide orient="horz" pos="3385"/>
        <p:guide orient="horz" pos="210"/>
        <p:guide orient="horz" pos="867"/>
        <p:guide orient="horz" pos="2092"/>
        <p:guide pos="2593"/>
        <p:guide pos="234"/>
      </p:guideLst>
    </p:cSldViewPr>
  </p:slideViewPr>
  <p:outlineViewPr>
    <p:cViewPr>
      <p:scale>
        <a:sx n="33" d="100"/>
        <a:sy n="33" d="100"/>
      </p:scale>
      <p:origin x="0" y="-5919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57" d="100"/>
          <a:sy n="57" d="100"/>
        </p:scale>
        <p:origin x="1992" y="9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70138" cy="479539"/>
          </a:xfrm>
          <a:prstGeom prst="rect">
            <a:avLst/>
          </a:prstGeom>
        </p:spPr>
        <p:txBody>
          <a:bodyPr vert="horz" lIns="90913" tIns="45457" rIns="90913" bIns="45457" rtlCol="0"/>
          <a:lstStyle>
            <a:lvl1pPr algn="l">
              <a:defRPr sz="11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4143427" y="1"/>
            <a:ext cx="3170138" cy="479539"/>
          </a:xfrm>
          <a:prstGeom prst="rect">
            <a:avLst/>
          </a:prstGeom>
        </p:spPr>
        <p:txBody>
          <a:bodyPr vert="horz" lIns="90913" tIns="45457" rIns="90913" bIns="45457" rtlCol="0"/>
          <a:lstStyle>
            <a:lvl1pPr algn="r">
              <a:defRPr sz="1100"/>
            </a:lvl1pPr>
          </a:lstStyle>
          <a:p>
            <a:fld id="{B4AD245C-091B-44E2-BFB0-BD94217887F7}" type="datetimeFigureOut">
              <a:rPr lang="en-US" smtClean="0">
                <a:latin typeface="Arial" panose="020B0604020202020204" pitchFamily="34" charset="0"/>
              </a:rPr>
              <a:t>10/30/2017</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120173"/>
            <a:ext cx="3170138" cy="479539"/>
          </a:xfrm>
          <a:prstGeom prst="rect">
            <a:avLst/>
          </a:prstGeom>
        </p:spPr>
        <p:txBody>
          <a:bodyPr vert="horz" lIns="90913" tIns="45457" rIns="90913" bIns="45457" rtlCol="0" anchor="b"/>
          <a:lstStyle>
            <a:lvl1pPr algn="l">
              <a:defRPr sz="11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4143427" y="9120173"/>
            <a:ext cx="3170138" cy="479539"/>
          </a:xfrm>
          <a:prstGeom prst="rect">
            <a:avLst/>
          </a:prstGeom>
        </p:spPr>
        <p:txBody>
          <a:bodyPr vert="horz" lIns="90913" tIns="45457" rIns="90913" bIns="45457" rtlCol="0" anchor="b"/>
          <a:lstStyle>
            <a:lvl1pPr algn="r">
              <a:defRPr sz="1100"/>
            </a:lvl1pPr>
          </a:lstStyle>
          <a:p>
            <a:fld id="{9A913F39-CFF6-40F1-84D1-700840B41EAB}"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8478" tIns="49238" rIns="98478" bIns="49238"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4143589" y="1"/>
            <a:ext cx="3169920" cy="480060"/>
          </a:xfrm>
          <a:prstGeom prst="rect">
            <a:avLst/>
          </a:prstGeom>
        </p:spPr>
        <p:txBody>
          <a:bodyPr vert="horz" lIns="98478" tIns="49238" rIns="98478" bIns="49238" rtlCol="0"/>
          <a:lstStyle>
            <a:lvl1pPr algn="r">
              <a:defRPr sz="1200">
                <a:latin typeface="Arial" panose="020B0604020202020204" pitchFamily="34" charset="0"/>
              </a:defRPr>
            </a:lvl1pPr>
          </a:lstStyle>
          <a:p>
            <a:fld id="{0BA5BBE4-AEA3-489A-A28E-0C2FAF2506E3}" type="datetimeFigureOut">
              <a:rPr lang="en-US" smtClean="0"/>
              <a:pPr/>
              <a:t>10/30/2017</a:t>
            </a:fld>
            <a:endParaRPr lang="en-US" dirty="0"/>
          </a:p>
        </p:txBody>
      </p:sp>
      <p:sp>
        <p:nvSpPr>
          <p:cNvPr id="4" name="Slide Image Placeholder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8478" tIns="49238" rIns="98478" bIns="49238" rtlCol="0" anchor="ctr"/>
          <a:lstStyle/>
          <a:p>
            <a:endParaRPr lang="en-GB" dirty="0"/>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8478" tIns="49238" rIns="98478" bIns="492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8478" tIns="49238" rIns="98478" bIns="49238"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143589" y="9119475"/>
            <a:ext cx="3169920" cy="480060"/>
          </a:xfrm>
          <a:prstGeom prst="rect">
            <a:avLst/>
          </a:prstGeom>
        </p:spPr>
        <p:txBody>
          <a:bodyPr vert="horz" lIns="98478" tIns="49238" rIns="98478" bIns="49238" rtlCol="0" anchor="b"/>
          <a:lstStyle>
            <a:lvl1pPr algn="r">
              <a:defRPr sz="1200">
                <a:latin typeface="Arial" panose="020B0604020202020204" pitchFamily="34" charset="0"/>
              </a:defRPr>
            </a:lvl1pPr>
          </a:lstStyle>
          <a:p>
            <a:fld id="{C0F4A2C8-6C88-4E71-83EE-698B9D4FE22F}" type="slidenum">
              <a:rPr lang="en-US" smtClean="0"/>
              <a:pPr/>
              <a:t>‹#›</a:t>
            </a:fld>
            <a:endParaRPr lang="en-US" dirty="0"/>
          </a:p>
        </p:txBody>
      </p:sp>
    </p:spTree>
    <p:extLst>
      <p:ext uri="{BB962C8B-B14F-4D97-AF65-F5344CB8AC3E}">
        <p14:creationId xmlns:p14="http://schemas.microsoft.com/office/powerpoint/2010/main" val="19047302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639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3466565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0542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vmlDrawing" Target="../drawings/vmlDrawing13.v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vmlDrawing" Target="../drawings/vmlDrawing14.v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vmlDrawing" Target="../drawings/vmlDrawing17.v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vmlDrawing" Target="../drawings/vmlDrawing18.vml"/><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pic>
        <p:nvPicPr>
          <p:cNvPr id="18" name="Picture 17"/>
          <p:cNvPicPr>
            <a:picLocks noChangeAspect="1"/>
          </p:cNvPicPr>
          <p:nvPr userDrawn="1"/>
        </p:nvPicPr>
        <p:blipFill rotWithShape="1">
          <a:blip r:embed="rId3">
            <a:extLst>
              <a:ext uri="{28A0092B-C50C-407E-A947-70E740481C1C}">
                <a14:useLocalDpi xmlns:a14="http://schemas.microsoft.com/office/drawing/2010/main" val="0"/>
              </a:ext>
            </a:extLst>
          </a:blip>
          <a:srcRect b="54405"/>
          <a:stretch/>
        </p:blipFill>
        <p:spPr>
          <a:xfrm>
            <a:off x="366497" y="311148"/>
            <a:ext cx="1969414" cy="416052"/>
          </a:xfrm>
          <a:prstGeom prst="rect">
            <a:avLst/>
          </a:prstGeom>
        </p:spPr>
      </p:pic>
    </p:spTree>
    <p:extLst>
      <p:ext uri="{BB962C8B-B14F-4D97-AF65-F5344CB8AC3E}">
        <p14:creationId xmlns:p14="http://schemas.microsoft.com/office/powerpoint/2010/main" val="2793914443"/>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3090413317"/>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13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2071525784"/>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B8233B8-9FA3-4E81-8B20-DB786CF8072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287068377"/>
      </p:ext>
    </p:extLst>
  </p:cSld>
  <p:clrMapOvr>
    <a:masterClrMapping/>
  </p:clrMapOvr>
  <p:transition spd="slow" advClick="0" advTm="14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86E0312C-ADDB-4C5F-A780-D80133C23F91}"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023361156"/>
      </p:ext>
    </p:extLst>
  </p:cSld>
  <p:clrMapOvr>
    <a:masterClrMapping/>
  </p:clrMapOvr>
  <p:transition spd="slow" advClick="0" advTm="14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EDBD2319-F4B2-4189-A449-4EF0403C7B27}"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789399110"/>
      </p:ext>
    </p:extLst>
  </p:cSld>
  <p:clrMapOvr>
    <a:masterClrMapping/>
  </p:clrMapOvr>
  <p:transition spd="slow" advClick="0" advTm="14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5407"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426EE9F-C07A-4365-885C-EC11BE0B5723}"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997410064"/>
      </p:ext>
    </p:extLst>
  </p:cSld>
  <p:clrMapOvr>
    <a:masterClrMapping/>
  </p:clrMapOvr>
  <p:transition spd="slow" advClick="0" advTm="14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8683FB8-D678-492C-9903-375821350388}"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3327316480"/>
      </p:ext>
    </p:extLst>
  </p:cSld>
  <p:clrMapOvr>
    <a:masterClrMapping/>
  </p:clrMapOvr>
  <p:transition spd="slow" advClick="0" advTm="14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6431"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endParaRPr lang="en-US"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1663303484"/>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101636823"/>
      </p:ext>
    </p:extLst>
  </p:cSld>
  <p:clrMapOvr>
    <a:masterClrMapping/>
  </p:clrMapOvr>
  <p:transition spd="slow" advClick="0" advTm="14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lazmy_05_2017_3">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tx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tx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607386725"/>
      </p:ext>
    </p:extLst>
  </p:cSld>
  <p:clrMapOvr>
    <a:masterClrMapping/>
  </p:clrMapOvr>
  <p:transition spd="slow" advClick="0" advTm="14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515649698"/>
      </p:ext>
    </p:extLst>
  </p:cSld>
  <p:clrMapOvr>
    <a:masterClrMapping/>
  </p:clrMapOvr>
  <p:transition spd="slow" advClick="0" advTm="14000">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1229042491"/>
      </p:ext>
    </p:extLst>
  </p:cSld>
  <p:clrMapOvr>
    <a:masterClrMapping/>
  </p:clrMapOvr>
  <p:transition spd="slow" advClick="0" advTm="14000">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dirty="0" smtClean="0"/>
              <a:t>Click to edit Master title style</a:t>
            </a:r>
            <a:endParaRPr lang="en-US"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2781628183"/>
      </p:ext>
    </p:extLst>
  </p:cSld>
  <p:clrMapOvr>
    <a:masterClrMapping/>
  </p:clrMapOvr>
  <p:transition spd="slow" advClick="0" advTm="14000">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94568240"/>
      </p:ext>
    </p:extLst>
  </p:cSld>
  <p:clrMapOvr>
    <a:masterClrMapping/>
  </p:clrMapOvr>
  <p:transition spd="slow" advClick="0" advTm="14000">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7455"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DD06410-D99E-4A86-B097-07C46E184CDF}"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3320535835"/>
      </p:ext>
    </p:extLst>
  </p:cSld>
  <p:clrMapOvr>
    <a:masterClrMapping/>
  </p:clrMapOvr>
  <p:transition spd="slow" advClick="0" advTm="14000">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r>
              <a:rPr lang="en-US" noProof="0" smtClean="0"/>
              <a:t>Click icon to add picture</a:t>
            </a:r>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r>
              <a:rPr lang="en-US" noProof="0" smtClean="0"/>
              <a:t>Click icon to add picture</a:t>
            </a:r>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r>
              <a:rPr lang="en-US" noProof="0" smtClean="0"/>
              <a:t>Click icon to add picture</a:t>
            </a:r>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227805900"/>
      </p:ext>
    </p:extLst>
  </p:cSld>
  <p:clrMapOvr>
    <a:masterClrMapping/>
  </p:clrMapOvr>
  <p:transition spd="slow" advClick="0" advTm="14000">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8479"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4F63DE4-3641-4752-8490-8FDEAB763202}"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r>
              <a:rPr lang="en-US" noProof="0" smtClean="0"/>
              <a:t>Click icon to add picture</a:t>
            </a:r>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250057389"/>
      </p:ext>
    </p:extLst>
  </p:cSld>
  <p:clrMapOvr>
    <a:masterClrMapping/>
  </p:clrMapOvr>
  <p:transition spd="slow" advClick="0" advTm="14000">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9503"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382B2C1-CF07-48F8-96F5-A9D5F4DF99E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2978480987"/>
      </p:ext>
    </p:extLst>
  </p:cSld>
  <p:clrMapOvr>
    <a:masterClrMapping/>
  </p:clrMapOvr>
  <p:transition spd="slow" advClick="0" advTm="14000">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0527"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FF5BD3C-7CF3-48E9-B568-6AA9175D52D7}"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99032127"/>
      </p:ext>
    </p:extLst>
  </p:cSld>
  <p:clrMapOvr>
    <a:masterClrMapping/>
  </p:clrMapOvr>
  <p:transition spd="slow" advClick="0" advTm="14000">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1551"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F4C58F5-FE9D-4B78-AE8E-5CC193A22FAC}"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Tree>
    <p:extLst>
      <p:ext uri="{BB962C8B-B14F-4D97-AF65-F5344CB8AC3E}">
        <p14:creationId xmlns:p14="http://schemas.microsoft.com/office/powerpoint/2010/main" val="1681451677"/>
      </p:ext>
    </p:extLst>
  </p:cSld>
  <p:clrMapOvr>
    <a:masterClrMapping/>
  </p:clrMapOvr>
  <p:transition spd="slow" advClick="0" advTm="14000">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2575"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2A8376DF-C6A7-42D7-AEAA-B1C8127831E8}"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r>
              <a:rPr lang="en-US" noProof="0" smtClean="0"/>
              <a:t>Click icon to add picture</a:t>
            </a:r>
            <a:endParaRPr lang="cs-CZ" noProof="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r>
              <a:rPr lang="en-US" noProof="0" smtClean="0"/>
              <a:t>Click icon to add picture</a:t>
            </a:r>
            <a:endParaRPr lang="cs-CZ" noProof="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en-US" smtClean="0"/>
              <a:t>Click to edit Master text styles</a:t>
            </a:r>
          </a:p>
          <a:p>
            <a:pPr lvl="1"/>
            <a:r>
              <a:rPr lang="en-US" smtClean="0"/>
              <a:t>Second level</a:t>
            </a:r>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Tree>
    <p:extLst>
      <p:ext uri="{BB962C8B-B14F-4D97-AF65-F5344CB8AC3E}">
        <p14:creationId xmlns:p14="http://schemas.microsoft.com/office/powerpoint/2010/main" val="2529924065"/>
      </p:ext>
    </p:extLst>
  </p:cSld>
  <p:clrMapOvr>
    <a:masterClrMapping/>
  </p:clrMapOvr>
  <p:transition spd="slow" advClick="0" advTm="14000">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9337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3424843910"/>
      </p:ext>
    </p:extLst>
  </p:cSld>
  <p:clrMapOvr>
    <a:masterClrMapping/>
  </p:clrMapOvr>
  <p:transition spd="slow" advClick="0" advTm="14000">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 y="29337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3180869399"/>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7219577"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8" name="Right Triangle 7"/>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
        <p:nvSpPr>
          <p:cNvPr id="5" name="Rounded Rectangle 1"/>
          <p:cNvSpPr/>
          <p:nvPr userDrawn="1"/>
        </p:nvSpPr>
        <p:spPr bwMode="gray">
          <a:xfrm>
            <a:off x="-2" y="1"/>
            <a:ext cx="12206731"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9" name="Rectangle 2"/>
          <p:cNvSpPr>
            <a:spLocks noGrp="1" noChangeArrowheads="1"/>
          </p:cNvSpPr>
          <p:nvPr>
            <p:ph type="title" hasCustomPrompt="1"/>
          </p:nvPr>
        </p:nvSpPr>
        <p:spPr bwMode="auto">
          <a:xfrm>
            <a:off x="478369" y="254988"/>
            <a:ext cx="11265659"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94230138"/>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userDrawn="1">
          <p15:clr>
            <a:srgbClr val="FBAE40"/>
          </p15:clr>
        </p15:guide>
        <p15:guide id="2" pos="363" userDrawn="1">
          <p15:clr>
            <a:srgbClr val="FBAE40"/>
          </p15:clr>
        </p15:guide>
        <p15:guide id="3" orient="horz" pos="2154" userDrawn="1">
          <p15:clr>
            <a:srgbClr val="FBAE40"/>
          </p15:clr>
        </p15:guide>
        <p15:guide id="4" pos="4536" userDrawn="1">
          <p15:clr>
            <a:srgbClr val="FBAE40"/>
          </p15:clr>
        </p15:guide>
        <p15:guide id="5" pos="8739" userDrawn="1">
          <p15:clr>
            <a:srgbClr val="FBAE40"/>
          </p15:clr>
        </p15:guide>
        <p15:guide id="6" orient="horz" pos="794" userDrawn="1">
          <p15:clr>
            <a:srgbClr val="FBAE40"/>
          </p15:clr>
        </p15:guide>
        <p15:guide id="7" orient="horz" pos="353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5" name="Rounded Rectangle 1"/>
          <p:cNvSpPr/>
          <p:nvPr userDrawn="1"/>
        </p:nvSpPr>
        <p:spPr bwMode="gray">
          <a:xfrm>
            <a:off x="-2" y="1"/>
            <a:ext cx="9127875" cy="1461317"/>
          </a:xfrm>
          <a:prstGeom prst="rect">
            <a:avLst/>
          </a:prstGeom>
          <a:solidFill>
            <a:srgbClr val="62B5E5"/>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8316213"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4269589570"/>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userDrawn="1">
          <p15:clr>
            <a:srgbClr val="FBAE40"/>
          </p15:clr>
        </p15:guide>
        <p15:guide id="2" pos="363" userDrawn="1">
          <p15:clr>
            <a:srgbClr val="FBAE40"/>
          </p15:clr>
        </p15:guide>
        <p15:guide id="3" orient="horz" pos="2154" userDrawn="1">
          <p15:clr>
            <a:srgbClr val="FBAE40"/>
          </p15:clr>
        </p15:guide>
        <p15:guide id="4" pos="4536" userDrawn="1">
          <p15:clr>
            <a:srgbClr val="FBAE40"/>
          </p15:clr>
        </p15:guide>
        <p15:guide id="5" pos="6864" userDrawn="1">
          <p15:clr>
            <a:srgbClr val="FBAE40"/>
          </p15:clr>
        </p15:guide>
        <p15:guide id="6" orient="horz" pos="794" userDrawn="1">
          <p15:clr>
            <a:srgbClr val="FBAE40"/>
          </p15:clr>
        </p15:guide>
        <p15:guide id="7" orient="horz" pos="353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11236945"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291187983"/>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userDrawn="1">
          <p15:clr>
            <a:srgbClr val="FBAE40"/>
          </p15:clr>
        </p15:guide>
        <p15:guide id="2" pos="363" userDrawn="1">
          <p15:clr>
            <a:srgbClr val="FBAE40"/>
          </p15:clr>
        </p15:guide>
        <p15:guide id="3" orient="horz" pos="2154" userDrawn="1">
          <p15:clr>
            <a:srgbClr val="FBAE40"/>
          </p15:clr>
        </p15:guide>
        <p15:guide id="4" pos="4536" userDrawn="1">
          <p15:clr>
            <a:srgbClr val="FBAE40"/>
          </p15:clr>
        </p15:guide>
        <p15:guide id="5" pos="8739" userDrawn="1">
          <p15:clr>
            <a:srgbClr val="FBAE40"/>
          </p15:clr>
        </p15:guide>
        <p15:guide id="6" orient="horz" pos="794" userDrawn="1">
          <p15:clr>
            <a:srgbClr val="FBAE40"/>
          </p15:clr>
        </p15:guide>
        <p15:guide id="7" orient="horz" pos="353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3" name="Content Placeholder 2"/>
          <p:cNvSpPr>
            <a:spLocks noGrp="1"/>
          </p:cNvSpPr>
          <p:nvPr>
            <p:ph idx="1"/>
          </p:nvPr>
        </p:nvSpPr>
        <p:spPr>
          <a:xfrm>
            <a:off x="478372" y="1632757"/>
            <a:ext cx="11236945" cy="4506273"/>
          </a:xfrm>
        </p:spPr>
        <p:txBody>
          <a:bodyPr>
            <a:noAutofit/>
          </a:bodyPr>
          <a:lstStyle>
            <a:lvl1pPr>
              <a:spcAft>
                <a:spcPts val="891"/>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1" y="2"/>
            <a:ext cx="12192001" cy="1461317"/>
          </a:xfrm>
          <a:prstGeom prst="rect">
            <a:avLst/>
          </a:prstGeom>
          <a:solidFill>
            <a:srgbClr val="62B5E5"/>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6" name="Rectangle 2"/>
          <p:cNvSpPr>
            <a:spLocks noGrp="1" noChangeArrowheads="1"/>
          </p:cNvSpPr>
          <p:nvPr>
            <p:ph type="title" hasCustomPrompt="1"/>
          </p:nvPr>
        </p:nvSpPr>
        <p:spPr bwMode="auto">
          <a:xfrm>
            <a:off x="478368" y="254988"/>
            <a:ext cx="11236947"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696">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836461214"/>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ounded Rectangle 1"/>
          <p:cNvSpPr/>
          <p:nvPr userDrawn="1"/>
        </p:nvSpPr>
        <p:spPr bwMode="gray">
          <a:xfrm>
            <a:off x="-1" y="1"/>
            <a:ext cx="12192001" cy="1461317"/>
          </a:xfrm>
          <a:prstGeom prst="rect">
            <a:avLst/>
          </a:prstGeom>
          <a:solidFill>
            <a:schemeClr val="accent5"/>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524" b="1" dirty="0">
              <a:solidFill>
                <a:prstClr val="white"/>
              </a:solidFill>
            </a:endParaRPr>
          </a:p>
        </p:txBody>
      </p:sp>
      <p:sp>
        <p:nvSpPr>
          <p:cNvPr id="3" name="Content Placeholder 2"/>
          <p:cNvSpPr>
            <a:spLocks noGrp="1"/>
          </p:cNvSpPr>
          <p:nvPr>
            <p:ph idx="1"/>
          </p:nvPr>
        </p:nvSpPr>
        <p:spPr>
          <a:xfrm>
            <a:off x="478368" y="1632757"/>
            <a:ext cx="11236945" cy="4506273"/>
          </a:xfrm>
        </p:spPr>
        <p:txBody>
          <a:bodyPr>
            <a:noAutofit/>
          </a:bodyPr>
          <a:lstStyle>
            <a:lvl1pPr>
              <a:defRPr sz="1355">
                <a:solidFill>
                  <a:schemeClr val="tx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6" y="254988"/>
            <a:ext cx="1123694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2108601029"/>
      </p:ext>
    </p:extLst>
  </p:cSld>
  <p:clrMapOvr>
    <a:masterClrMapping/>
  </p:clrMapOvr>
  <p:transition spd="slow" advClick="0" advTm="14000">
    <p:fade thruBlk="1"/>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1" y="1632757"/>
            <a:ext cx="5617631"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2" y="1"/>
            <a:ext cx="6096003"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549076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712375304"/>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userDrawn="1">
          <p15:clr>
            <a:srgbClr val="FBAE40"/>
          </p15:clr>
        </p15:guide>
        <p15:guide id="2" pos="363" userDrawn="1">
          <p15:clr>
            <a:srgbClr val="FBAE40"/>
          </p15:clr>
        </p15:guide>
        <p15:guide id="3" orient="horz" pos="2154" userDrawn="1">
          <p15:clr>
            <a:srgbClr val="FBAE40"/>
          </p15:clr>
        </p15:guide>
        <p15:guide id="4" pos="4536" userDrawn="1">
          <p15:clr>
            <a:srgbClr val="FBAE40"/>
          </p15:clr>
        </p15:guide>
        <p15:guide id="5" pos="8739" userDrawn="1">
          <p15:clr>
            <a:srgbClr val="FBAE40"/>
          </p15:clr>
        </p15:guide>
        <p15:guide id="6" orient="horz" pos="794" userDrawn="1">
          <p15:clr>
            <a:srgbClr val="FBAE40"/>
          </p15:clr>
        </p15:guide>
        <p15:guide id="7" orient="horz" pos="353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3"/>
          <p:cNvSpPr/>
          <p:nvPr userDrawn="1"/>
        </p:nvSpPr>
        <p:spPr bwMode="gray">
          <a:xfrm>
            <a:off x="840" y="1"/>
            <a:ext cx="12192001" cy="6858000"/>
          </a:xfrm>
          <a:prstGeom prst="rect">
            <a:avLst/>
          </a:prstGeom>
          <a:solidFill>
            <a:schemeClr val="tx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5" name="Rounded Rectangle 1"/>
          <p:cNvSpPr/>
          <p:nvPr userDrawn="1"/>
        </p:nvSpPr>
        <p:spPr bwMode="gray">
          <a:xfrm>
            <a:off x="-1" y="0"/>
            <a:ext cx="12192001" cy="1461317"/>
          </a:xfrm>
          <a:prstGeom prst="rect">
            <a:avLst/>
          </a:prstGeom>
          <a:solidFill>
            <a:schemeClr val="accent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3612">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1154891947"/>
      </p:ext>
    </p:extLst>
  </p:cSld>
  <p:clrMapOvr>
    <a:masterClrMapping/>
  </p:clrMapOvr>
  <mc:AlternateContent xmlns:mc="http://schemas.openxmlformats.org/markup-compatibility/2006" xmlns:p14="http://schemas.microsoft.com/office/powerpoint/2010/main">
    <mc:Choice Requires="p14">
      <p:transition spd="slow" p14:dur="2000" advClick="0" advTm="15000">
        <p:fade thruBlk="1"/>
      </p:transition>
    </mc:Choice>
    <mc:Fallback xmlns="">
      <p:transition spd="slow" advClick="0" advTm="15000">
        <p:fade thruBlk="1"/>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272">
          <p15:clr>
            <a:srgbClr val="FBAE40"/>
          </p15:clr>
        </p15:guide>
        <p15:guide id="3" orient="horz" pos="2154">
          <p15:clr>
            <a:srgbClr val="FBAE40"/>
          </p15:clr>
        </p15:guide>
        <p15:guide id="4" pos="3402">
          <p15:clr>
            <a:srgbClr val="FBAE40"/>
          </p15:clr>
        </p15:guide>
        <p15:guide id="5" pos="6554">
          <p15:clr>
            <a:srgbClr val="FBAE40"/>
          </p15:clr>
        </p15:guide>
        <p15:guide id="6" orient="horz" pos="794">
          <p15:clr>
            <a:srgbClr val="FBAE40"/>
          </p15:clr>
        </p15:guide>
        <p15:guide id="7" orient="horz" pos="35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74582" tIns="74582" rIns="74582" bIns="74582" rtlCol="0" anchor="ctr"/>
          <a:lstStyle/>
          <a:p>
            <a:pPr algn="ctr" fontAlgn="auto">
              <a:lnSpc>
                <a:spcPct val="106000"/>
              </a:lnSpc>
              <a:spcBef>
                <a:spcPts val="0"/>
              </a:spcBef>
              <a:spcAft>
                <a:spcPts val="0"/>
              </a:spcAft>
              <a:buFont typeface="Wingdings 2" pitchFamily="18" charset="2"/>
              <a:buNone/>
            </a:pPr>
            <a:endParaRPr lang="cs-CZ" sz="1343" b="1" dirty="0">
              <a:solidFill>
                <a:prstClr val="white"/>
              </a:solidFill>
              <a:latin typeface="Verdana"/>
              <a:cs typeface="+mn-cs"/>
            </a:endParaRPr>
          </a:p>
        </p:txBody>
      </p:sp>
    </p:spTree>
    <p:extLst>
      <p:ext uri="{BB962C8B-B14F-4D97-AF65-F5344CB8AC3E}">
        <p14:creationId xmlns:p14="http://schemas.microsoft.com/office/powerpoint/2010/main" val="1997998801"/>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E3A6D1C4-6B16-4462-B592-C6C332F10254}" type="datetimeFigureOut">
              <a:rPr lang="cs-CZ" smtClean="0"/>
              <a:t>30.10.2017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3C2AE8B-9C22-4061-8AE2-70736B71FB9E}" type="slidenum">
              <a:rPr lang="cs-CZ" smtClean="0"/>
              <a:t>‹#›</a:t>
            </a:fld>
            <a:endParaRPr lang="cs-CZ"/>
          </a:p>
        </p:txBody>
      </p:sp>
    </p:spTree>
    <p:extLst>
      <p:ext uri="{BB962C8B-B14F-4D97-AF65-F5344CB8AC3E}">
        <p14:creationId xmlns:p14="http://schemas.microsoft.com/office/powerpoint/2010/main" val="14490665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bg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774217924"/>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466457450"/>
      </p:ext>
    </p:extLst>
  </p:cSld>
  <p:clrMapOvr>
    <a:masterClrMapping/>
  </p:clrMapOvr>
  <p:transition spd="slow" advClick="0" advTm="14000">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291836754"/>
      </p:ext>
    </p:extLst>
  </p:cSld>
  <p:clrMapOvr>
    <a:masterClrMapping/>
  </p:clrMapOvr>
  <p:transition spd="slow" advClick="0" advTm="14000">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cs-CZ" sz="650" dirty="0">
                <a:solidFill>
                  <a:schemeClr val="bg1"/>
                </a:solidFill>
                <a:latin typeface="+mn-lt"/>
              </a:rPr>
              <a:t>© 2017 Pro více informací kontaktujte Deloitte Česká republika.</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ACB8857E-B5DE-40A9-A68C-29428EAA068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864429964"/>
      </p:ext>
    </p:extLst>
  </p:cSld>
  <p:clrMapOvr>
    <a:masterClrMapping/>
  </p:clrMapOvr>
  <p:transition spd="slow" advClick="0" advTm="14000">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cs-CZ" sz="650" dirty="0">
                <a:solidFill>
                  <a:schemeClr val="bg1"/>
                </a:solidFill>
                <a:latin typeface="+mn-lt"/>
              </a:rPr>
              <a:t>© 2017 Pro více informací kontaktujte Deloitte Česká republika.</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5E58715-D9E3-496D-A9DD-196B92D95BE9}"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838242625"/>
      </p:ext>
    </p:extLst>
  </p:cSld>
  <p:clrMapOvr>
    <a:masterClrMapping/>
  </p:clrMapOvr>
  <p:transition spd="slow" advClick="0" advTm="14000">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cs-CZ" sz="650" dirty="0">
                <a:solidFill>
                  <a:schemeClr val="bg1"/>
                </a:solidFill>
                <a:latin typeface="+mn-lt"/>
              </a:rPr>
              <a:t>© 2017 Pro více informací kontaktujte Deloitte Česká republika.</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530FBB61-A025-4BD4-82C1-D5258D1319B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78822648"/>
      </p:ext>
    </p:extLst>
  </p:cSld>
  <p:clrMapOvr>
    <a:masterClrMapping/>
  </p:clrMapOvr>
  <p:transition spd="slow" advClick="0" advTm="14000">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4623"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F37FC4CC-C1F0-46F7-A2B8-89123006AD73}"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370542860"/>
      </p:ext>
    </p:extLst>
  </p:cSld>
  <p:clrMapOvr>
    <a:masterClrMapping/>
  </p:clrMapOvr>
  <p:transition spd="slow" advClick="0" advTm="14000">
    <p:fade thruBlk="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Pro </a:t>
            </a:r>
            <a:r>
              <a:rPr lang="en-US" sz="650" dirty="0" err="1">
                <a:solidFill>
                  <a:schemeClr val="bg1"/>
                </a:solidFill>
                <a:latin typeface="+mn-lt"/>
              </a:rPr>
              <a:t>více</a:t>
            </a:r>
            <a:r>
              <a:rPr lang="en-US" sz="650" dirty="0">
                <a:solidFill>
                  <a:schemeClr val="bg1"/>
                </a:solidFill>
                <a:latin typeface="+mn-lt"/>
              </a:rPr>
              <a:t> </a:t>
            </a:r>
            <a:r>
              <a:rPr lang="en-US" sz="650" dirty="0" err="1">
                <a:solidFill>
                  <a:schemeClr val="bg1"/>
                </a:solidFill>
                <a:latin typeface="+mn-lt"/>
              </a:rPr>
              <a:t>informací</a:t>
            </a:r>
            <a:r>
              <a:rPr lang="en-US" sz="650" dirty="0">
                <a:solidFill>
                  <a:schemeClr val="bg1"/>
                </a:solidFill>
                <a:latin typeface="+mn-lt"/>
              </a:rPr>
              <a:t> </a:t>
            </a:r>
            <a:r>
              <a:rPr lang="en-US" sz="650" dirty="0" err="1">
                <a:solidFill>
                  <a:schemeClr val="bg1"/>
                </a:solidFill>
                <a:latin typeface="+mn-lt"/>
              </a:rPr>
              <a:t>kontaktujte</a:t>
            </a:r>
            <a:r>
              <a:rPr lang="en-US" sz="650" dirty="0">
                <a:solidFill>
                  <a:schemeClr val="bg1"/>
                </a:solidFill>
                <a:latin typeface="+mn-lt"/>
              </a:rPr>
              <a:t> Deloitte </a:t>
            </a:r>
            <a:r>
              <a:rPr lang="en-US" sz="650" dirty="0" err="1">
                <a:solidFill>
                  <a:schemeClr val="bg1"/>
                </a:solidFill>
                <a:latin typeface="+mn-lt"/>
              </a:rPr>
              <a:t>Česká</a:t>
            </a:r>
            <a:r>
              <a:rPr lang="en-US" sz="650" dirty="0">
                <a:solidFill>
                  <a:schemeClr val="bg1"/>
                </a:solidFill>
                <a:latin typeface="+mn-lt"/>
              </a:rPr>
              <a:t> </a:t>
            </a:r>
            <a:r>
              <a:rPr lang="en-US" sz="650" dirty="0" err="1">
                <a:solidFill>
                  <a:schemeClr val="bg1"/>
                </a:solidFill>
                <a:latin typeface="+mn-lt"/>
              </a:rPr>
              <a:t>republika</a:t>
            </a:r>
            <a:r>
              <a:rPr lang="en-US" sz="650" dirty="0">
                <a:solidFill>
                  <a:schemeClr val="bg1"/>
                </a:solidFill>
                <a:latin typeface="+mn-lt"/>
              </a:rPr>
              <a:t>.</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F6B69B0-99E6-45DD-96E0-DDBE529001D0}"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966331776"/>
      </p:ext>
    </p:extLst>
  </p:cSld>
  <p:clrMapOvr>
    <a:masterClrMapping/>
  </p:clrMapOvr>
  <p:transition spd="slow" advClick="0" advTm="14000">
    <p:fade thruBlk="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5647"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5AB07749-9DCC-43C0-BF04-BD894389FA42}"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100679388"/>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501651" y="317501"/>
            <a:ext cx="11188700" cy="698500"/>
          </a:xfrm>
        </p:spPr>
        <p:txBody>
          <a:body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14" name="Text Placeholder 18"/>
          <p:cNvSpPr>
            <a:spLocks noGrp="1"/>
          </p:cNvSpPr>
          <p:nvPr>
            <p:ph idx="1"/>
          </p:nvPr>
        </p:nvSpPr>
        <p:spPr>
          <a:xfrm>
            <a:off x="501651" y="1665289"/>
            <a:ext cx="11165416" cy="4716463"/>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4126427572"/>
      </p:ext>
    </p:extLst>
  </p:cSld>
  <p:clrMapOvr>
    <a:masterClrMapping/>
  </p:clrMapOvr>
  <p:transition spd="slow" advClick="0" advTm="14000">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8" name="Text Placeholder 18"/>
          <p:cNvSpPr>
            <a:spLocks noGrp="1"/>
          </p:cNvSpPr>
          <p:nvPr>
            <p:ph idx="1"/>
          </p:nvPr>
        </p:nvSpPr>
        <p:spPr>
          <a:xfrm>
            <a:off x="501651" y="1665289"/>
            <a:ext cx="11165416" cy="4713911"/>
          </a:xfrm>
          <a:prstGeom prst="rect">
            <a:avLst/>
          </a:prstGeom>
        </p:spPr>
        <p:txBody>
          <a:bodyPr rtlCol="0">
            <a:noAutofit/>
          </a:body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312208355"/>
      </p:ext>
    </p:extLst>
  </p:cSld>
  <p:clrMapOvr>
    <a:masterClrMapping/>
  </p:clrMapOvr>
  <p:transition spd="slow" advClick="0" advTm="14000">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3452487815"/>
      </p:ext>
    </p:extLst>
  </p:cSld>
  <p:clrMapOvr>
    <a:masterClrMapping/>
  </p:clrMapOvr>
  <p:transition spd="slow" advClick="0" advTm="14000">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cs-CZ"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3753595948"/>
      </p:ext>
    </p:extLst>
  </p:cSld>
  <p:clrMapOvr>
    <a:masterClrMapping/>
  </p:clrMapOvr>
  <p:transition spd="slow" advClick="0" advTm="14000">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smtClean="0"/>
              <a:t>Click to edit Master title style</a:t>
            </a:r>
            <a:endParaRPr lang="cs-CZ"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4159381331"/>
      </p:ext>
    </p:extLst>
  </p:cSld>
  <p:clrMapOvr>
    <a:masterClrMapping/>
  </p:clrMapOvr>
  <p:transition spd="slow" advClick="0" advTm="14000">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cs-CZ" noProof="0" dirty="0"/>
          </a:p>
        </p:txBody>
      </p:sp>
    </p:spTree>
    <p:extLst>
      <p:ext uri="{BB962C8B-B14F-4D97-AF65-F5344CB8AC3E}">
        <p14:creationId xmlns:p14="http://schemas.microsoft.com/office/powerpoint/2010/main" val="796243163"/>
      </p:ext>
    </p:extLst>
  </p:cSld>
  <p:clrMapOvr>
    <a:masterClrMapping/>
  </p:clrMapOvr>
  <p:transition spd="slow" advClick="0" advTm="14000">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6671"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66F802C-6AD7-460E-9A1D-F6CA0ED45534}"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3414594479"/>
      </p:ext>
    </p:extLst>
  </p:cSld>
  <p:clrMapOvr>
    <a:masterClrMapping/>
  </p:clrMapOvr>
  <p:transition spd="slow" advClick="0" advTm="14000">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Tree>
    <p:extLst>
      <p:ext uri="{BB962C8B-B14F-4D97-AF65-F5344CB8AC3E}">
        <p14:creationId xmlns:p14="http://schemas.microsoft.com/office/powerpoint/2010/main" val="3854727404"/>
      </p:ext>
    </p:extLst>
  </p:cSld>
  <p:clrMapOvr>
    <a:masterClrMapping/>
  </p:clrMapOvr>
  <p:transition spd="slow" advClick="0" advTm="14000">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7695"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CA73565-3E9F-424E-A170-1490924916D5}"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p:txBody>
      </p:sp>
    </p:spTree>
    <p:extLst>
      <p:ext uri="{BB962C8B-B14F-4D97-AF65-F5344CB8AC3E}">
        <p14:creationId xmlns:p14="http://schemas.microsoft.com/office/powerpoint/2010/main" val="106695154"/>
      </p:ext>
    </p:extLst>
  </p:cSld>
  <p:clrMapOvr>
    <a:masterClrMapping/>
  </p:clrMapOvr>
  <p:transition spd="slow" advClick="0" advTm="14000">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8719"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5EA9870E-37B4-4C56-9679-41857420FC11}"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cs-CZ"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cs-CZ" noProof="0" dirty="0" err="1" smtClean="0"/>
              <a:t>Click</a:t>
            </a:r>
            <a:r>
              <a:rPr lang="cs-CZ" noProof="0" dirty="0" smtClean="0"/>
              <a:t> </a:t>
            </a:r>
            <a:r>
              <a:rPr lang="cs-CZ" noProof="0" dirty="0" err="1" smtClean="0"/>
              <a:t>icon</a:t>
            </a:r>
            <a:r>
              <a:rPr lang="cs-CZ" noProof="0" dirty="0" smtClean="0"/>
              <a:t> to </a:t>
            </a:r>
            <a:r>
              <a:rPr lang="cs-CZ" noProof="0" dirty="0" err="1" smtClean="0"/>
              <a:t>add</a:t>
            </a:r>
            <a:r>
              <a:rPr lang="cs-CZ" noProof="0" dirty="0" smtClean="0"/>
              <a:t> </a:t>
            </a:r>
            <a:r>
              <a:rPr lang="cs-CZ" noProof="0" dirty="0" err="1" smtClean="0"/>
              <a:t>picture</a:t>
            </a:r>
            <a:endParaRPr lang="cs-CZ"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cs-CZ" noProof="0" dirty="0" err="1" smtClean="0"/>
              <a:t>Click</a:t>
            </a:r>
            <a:r>
              <a:rPr lang="cs-CZ" noProof="0" dirty="0" smtClean="0"/>
              <a:t> </a:t>
            </a:r>
            <a:r>
              <a:rPr lang="cs-CZ" noProof="0" dirty="0" err="1" smtClean="0"/>
              <a:t>icon</a:t>
            </a:r>
            <a:r>
              <a:rPr lang="cs-CZ" noProof="0" dirty="0" smtClean="0"/>
              <a:t> to </a:t>
            </a:r>
            <a:r>
              <a:rPr lang="cs-CZ" noProof="0" dirty="0" err="1" smtClean="0"/>
              <a:t>add</a:t>
            </a:r>
            <a:r>
              <a:rPr lang="cs-CZ" noProof="0" dirty="0" smtClean="0"/>
              <a:t> </a:t>
            </a:r>
            <a:r>
              <a:rPr lang="cs-CZ" noProof="0" dirty="0" err="1" smtClean="0"/>
              <a:t>picture</a:t>
            </a:r>
            <a:endParaRPr lang="cs-CZ"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cs-CZ" noProof="0" dirty="0" err="1" smtClean="0"/>
              <a:t>Click</a:t>
            </a:r>
            <a:r>
              <a:rPr lang="cs-CZ" noProof="0" dirty="0" smtClean="0"/>
              <a:t> </a:t>
            </a:r>
            <a:r>
              <a:rPr lang="cs-CZ" noProof="0" dirty="0" err="1" smtClean="0"/>
              <a:t>icon</a:t>
            </a:r>
            <a:r>
              <a:rPr lang="cs-CZ" noProof="0" dirty="0" smtClean="0"/>
              <a:t> to </a:t>
            </a:r>
            <a:r>
              <a:rPr lang="cs-CZ" noProof="0" dirty="0" err="1" smtClean="0"/>
              <a:t>add</a:t>
            </a:r>
            <a:r>
              <a:rPr lang="cs-CZ" noProof="0" dirty="0" smtClean="0"/>
              <a:t> </a:t>
            </a:r>
            <a:r>
              <a:rPr lang="cs-CZ" noProof="0" dirty="0" err="1" smtClean="0"/>
              <a:t>picture</a:t>
            </a:r>
            <a:endParaRPr lang="cs-CZ"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cs-CZ" noProof="0" dirty="0" err="1" smtClean="0"/>
              <a:t>Click</a:t>
            </a:r>
            <a:r>
              <a:rPr lang="cs-CZ" noProof="0" dirty="0" smtClean="0"/>
              <a:t> </a:t>
            </a:r>
            <a:r>
              <a:rPr lang="cs-CZ" noProof="0" dirty="0" err="1" smtClean="0"/>
              <a:t>icon</a:t>
            </a:r>
            <a:r>
              <a:rPr lang="cs-CZ" noProof="0" dirty="0" smtClean="0"/>
              <a:t> to </a:t>
            </a:r>
            <a:r>
              <a:rPr lang="cs-CZ" noProof="0" dirty="0" err="1" smtClean="0"/>
              <a:t>add</a:t>
            </a:r>
            <a:r>
              <a:rPr lang="cs-CZ" noProof="0" dirty="0" smtClean="0"/>
              <a:t> </a:t>
            </a:r>
            <a:r>
              <a:rPr lang="cs-CZ" noProof="0" dirty="0" err="1" smtClean="0"/>
              <a:t>picture</a:t>
            </a:r>
            <a:endParaRPr lang="cs-CZ"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3456554001"/>
      </p:ext>
    </p:extLst>
  </p:cSld>
  <p:clrMapOvr>
    <a:masterClrMapping/>
  </p:clrMapOvr>
  <p:transition spd="slow" advClick="0" advTm="14000">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9743"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B5233C9A-67D7-4E39-BED9-7B6977CB528C}"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dirty="0"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Tree>
    <p:extLst>
      <p:ext uri="{BB962C8B-B14F-4D97-AF65-F5344CB8AC3E}">
        <p14:creationId xmlns:p14="http://schemas.microsoft.com/office/powerpoint/2010/main" val="2118924520"/>
      </p:ext>
    </p:extLst>
  </p:cSld>
  <p:clrMapOvr>
    <a:masterClrMapping/>
  </p:clrMapOvr>
  <p:transition spd="slow" advClick="0" advTm="14000">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0767"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AD28D66E-E672-4A08-B157-E854CEA7EB48}"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1012010136"/>
      </p:ext>
    </p:extLst>
  </p:cSld>
  <p:clrMapOvr>
    <a:masterClrMapping/>
  </p:clrMapOvr>
  <p:transition spd="slow" advClick="0" advTm="14000">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1791"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B253530-60DA-4BBA-9AF7-92273194C34E}"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cs-CZ" noProof="0" dirty="0" err="1" smtClean="0"/>
              <a:t>Click</a:t>
            </a:r>
            <a:r>
              <a:rPr lang="cs-CZ" noProof="0" dirty="0" smtClean="0"/>
              <a:t> to </a:t>
            </a:r>
            <a:r>
              <a:rPr lang="cs-CZ" noProof="0" dirty="0" err="1" smtClean="0"/>
              <a:t>edit</a:t>
            </a:r>
            <a:r>
              <a:rPr lang="cs-CZ" noProof="0" dirty="0" smtClean="0"/>
              <a:t> Master </a:t>
            </a:r>
            <a:r>
              <a:rPr lang="cs-CZ" noProof="0" dirty="0" err="1" smtClean="0"/>
              <a:t>title</a:t>
            </a:r>
            <a:r>
              <a:rPr lang="cs-CZ" noProof="0" dirty="0" smtClean="0"/>
              <a:t> style</a:t>
            </a:r>
            <a:endParaRPr lang="cs-CZ"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endParaRPr lang="cs-CZ" noProof="0" dirty="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endParaRPr lang="cs-CZ" noProof="0" dirty="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cs-CZ" noProof="0" dirty="0" err="1" smtClean="0"/>
              <a:t>Click</a:t>
            </a:r>
            <a:r>
              <a:rPr lang="cs-CZ" noProof="0" dirty="0" smtClean="0"/>
              <a:t> to </a:t>
            </a:r>
            <a:r>
              <a:rPr lang="cs-CZ" noProof="0" dirty="0" err="1" smtClean="0"/>
              <a:t>edit</a:t>
            </a:r>
            <a:r>
              <a:rPr lang="cs-CZ" noProof="0" dirty="0" smtClean="0"/>
              <a:t> Master text </a:t>
            </a:r>
            <a:r>
              <a:rPr lang="cs-CZ" noProof="0" dirty="0" err="1" smtClean="0"/>
              <a:t>styles</a:t>
            </a:r>
            <a:endParaRPr lang="cs-CZ" noProof="0" dirty="0" smtClean="0"/>
          </a:p>
          <a:p>
            <a:pPr lvl="1"/>
            <a:r>
              <a:rPr lang="cs-CZ" noProof="0" dirty="0" smtClean="0"/>
              <a:t>Second </a:t>
            </a:r>
            <a:r>
              <a:rPr lang="cs-CZ" noProof="0" dirty="0" err="1" smtClean="0"/>
              <a:t>level</a:t>
            </a:r>
            <a:endParaRPr lang="cs-CZ" noProof="0" dirty="0" smtClean="0"/>
          </a:p>
          <a:p>
            <a:pPr lvl="2"/>
            <a:r>
              <a:rPr lang="cs-CZ" noProof="0" dirty="0" err="1" smtClean="0"/>
              <a:t>Third</a:t>
            </a:r>
            <a:r>
              <a:rPr lang="cs-CZ" noProof="0" dirty="0" smtClean="0"/>
              <a:t> </a:t>
            </a:r>
            <a:r>
              <a:rPr lang="cs-CZ" noProof="0" dirty="0" err="1" smtClean="0"/>
              <a:t>level</a:t>
            </a:r>
            <a:endParaRPr lang="cs-CZ" noProof="0" dirty="0" smtClean="0"/>
          </a:p>
          <a:p>
            <a:pPr lvl="3"/>
            <a:r>
              <a:rPr lang="cs-CZ" noProof="0" dirty="0" err="1" smtClean="0"/>
              <a:t>Fourth</a:t>
            </a:r>
            <a:r>
              <a:rPr lang="cs-CZ" noProof="0" dirty="0" smtClean="0"/>
              <a:t> </a:t>
            </a:r>
            <a:r>
              <a:rPr lang="cs-CZ" noProof="0" dirty="0" err="1" smtClean="0"/>
              <a:t>level</a:t>
            </a:r>
            <a:endParaRPr lang="cs-CZ" noProof="0" dirty="0" smtClean="0"/>
          </a:p>
          <a:p>
            <a:pPr lvl="4"/>
            <a:r>
              <a:rPr lang="cs-CZ" noProof="0" dirty="0" err="1" smtClean="0"/>
              <a:t>Fifth</a:t>
            </a:r>
            <a:r>
              <a:rPr lang="cs-CZ" noProof="0" dirty="0" smtClean="0"/>
              <a:t> </a:t>
            </a:r>
            <a:r>
              <a:rPr lang="cs-CZ" noProof="0" dirty="0" err="1" smtClean="0"/>
              <a:t>level</a:t>
            </a:r>
            <a:endParaRPr lang="cs-CZ" noProof="0" dirty="0"/>
          </a:p>
        </p:txBody>
      </p:sp>
    </p:spTree>
    <p:extLst>
      <p:ext uri="{BB962C8B-B14F-4D97-AF65-F5344CB8AC3E}">
        <p14:creationId xmlns:p14="http://schemas.microsoft.com/office/powerpoint/2010/main" val="1482617927"/>
      </p:ext>
    </p:extLst>
  </p:cSld>
  <p:clrMapOvr>
    <a:masterClrMapping/>
  </p:clrMapOvr>
  <p:transition spd="slow" advClick="0" advTm="14000">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 y="31242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2995994094"/>
      </p:ext>
    </p:extLst>
  </p:cSld>
  <p:clrMapOvr>
    <a:masterClrMapping/>
  </p:clrMapOvr>
  <p:transition spd="slow" advClick="0" advTm="14000">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 y="31242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3843057434"/>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pic>
        <p:nvPicPr>
          <p:cNvPr id="20"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tx1"/>
                </a:solidFill>
              </a:defRPr>
            </a:lvl1p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200" y="5480578"/>
            <a:ext cx="5620800"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8"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000000"/>
              </a:solidFill>
            </a:endParaRPr>
          </a:p>
        </p:txBody>
      </p:sp>
      <p:sp>
        <p:nvSpPr>
          <p:cNvPr id="13"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1083676099"/>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325" y="5479200"/>
            <a:ext cx="5620675"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31"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FFFFFF"/>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3286534107"/>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Ref idx="1001">
        <a:schemeClr val="bg1"/>
      </p:bgRef>
    </p:bg>
    <p:spTree>
      <p:nvGrpSpPr>
        <p:cNvPr id="1" name=""/>
        <p:cNvGrpSpPr/>
        <p:nvPr/>
      </p:nvGrpSpPr>
      <p:grpSpPr>
        <a:xfrm>
          <a:off x="0" y="0"/>
          <a:ext cx="0" cy="0"/>
          <a:chOff x="0" y="0"/>
          <a:chExt cx="0" cy="0"/>
        </a:xfrm>
      </p:grpSpPr>
      <p:pic>
        <p:nvPicPr>
          <p:cNvPr id="16"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2" name="SD_LAN_pePresentationTitle"/>
          <p:cNvSpPr>
            <a:spLocks noGrp="1"/>
          </p:cNvSpPr>
          <p:nvPr>
            <p:ph type="ctrTitle" hasCustomPrompt="1"/>
          </p:nvPr>
        </p:nvSpPr>
        <p:spPr bwMode="gray">
          <a:xfrm>
            <a:off x="4210150" y="153045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9"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000000"/>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4087340511"/>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SD_LAN_pePresentationTitle"/>
          <p:cNvSpPr>
            <a:spLocks noGrp="1"/>
          </p:cNvSpPr>
          <p:nvPr>
            <p:ph type="ctrTitle" hasCustomPrompt="1"/>
          </p:nvPr>
        </p:nvSpPr>
        <p:spPr bwMode="gray">
          <a:xfrm>
            <a:off x="4212000" y="153000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6"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FFFFFF"/>
              </a:solidFill>
            </a:endParaRPr>
          </a:p>
        </p:txBody>
      </p:sp>
      <p:sp>
        <p:nvSpPr>
          <p:cNvPr id="7"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4072035249"/>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86BC2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0214"/>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2905822656"/>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807404604"/>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62B5E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9" name="TextBox 8"/>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2432425811"/>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963774160"/>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3039212546"/>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4" name="Footer Placeholder 3"/>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366039921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41592695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8231141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7A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7"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0" name="TextBox 19"/>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22685460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350338635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 name="Footer Placeholder 1"/>
          <p:cNvSpPr>
            <a:spLocks noGrp="1"/>
          </p:cNvSpPr>
          <p:nvPr>
            <p:ph type="ftr" sz="quarter" idx="11"/>
          </p:nvPr>
        </p:nvSpPr>
        <p:spPr/>
        <p:txBody>
          <a:bodyPr/>
          <a:lstStyle/>
          <a:p>
            <a:endParaRPr lang="en-GB" dirty="0">
              <a:solidFill>
                <a:srgbClr val="000000"/>
              </a:solidFill>
            </a:endParaRPr>
          </a:p>
        </p:txBody>
      </p:sp>
    </p:spTree>
    <p:extLst>
      <p:ext uri="{BB962C8B-B14F-4D97-AF65-F5344CB8AC3E}">
        <p14:creationId xmlns:p14="http://schemas.microsoft.com/office/powerpoint/2010/main" val="42804315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1910" algn="r"/>
              </a:tabLst>
              <a:defRPr/>
            </a:lvl1pPr>
            <a:lvl2pPr>
              <a:tabLst>
                <a:tab pos="8971910" algn="r"/>
              </a:tabLst>
              <a:defRPr/>
            </a:lvl2pPr>
            <a:lvl3pPr>
              <a:tabLst>
                <a:tab pos="8971910" algn="r"/>
              </a:tabLst>
              <a:defRPr/>
            </a:lvl3pPr>
            <a:lvl4pPr>
              <a:tabLst>
                <a:tab pos="8971910" algn="r"/>
              </a:tabLst>
              <a:defRPr/>
            </a:lvl4pPr>
            <a:lvl5pPr>
              <a:tabLst>
                <a:tab pos="6705121" algn="r"/>
              </a:tabLst>
              <a:defRPr baseline="0"/>
            </a:lvl5pPr>
            <a:lvl6pPr marL="475166" indent="0">
              <a:buNone/>
              <a:tabLst>
                <a:tab pos="8971910" algn="r"/>
              </a:tabLst>
              <a:defRPr/>
            </a:lvl6pPr>
            <a:lvl7pPr>
              <a:tabLst>
                <a:tab pos="8971910" algn="r"/>
              </a:tabLst>
              <a:defRPr/>
            </a:lvl7pPr>
            <a:lvl8pPr>
              <a:tabLst>
                <a:tab pos="8971910" algn="r"/>
              </a:tabLst>
              <a:defRPr/>
            </a:lvl8pPr>
            <a:lvl9pPr>
              <a:tabLst>
                <a:tab pos="8971910" algn="r"/>
              </a:tabLst>
              <a:defRPr/>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2000714961"/>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Picture Placeholder 9"/>
          <p:cNvSpPr>
            <a:spLocks noGrp="1"/>
          </p:cNvSpPr>
          <p:nvPr>
            <p:ph type="pic" sz="quarter" idx="15"/>
          </p:nvPr>
        </p:nvSpPr>
        <p:spPr>
          <a:xfrm>
            <a:off x="5604867" y="1700213"/>
            <a:ext cx="6117233" cy="4598988"/>
          </a:xfrm>
        </p:spPr>
        <p:txBody>
          <a:bodyPr/>
          <a:lstStyle/>
          <a:p>
            <a:r>
              <a:rPr lang="en-GB" noProof="0" dirty="0" smtClean="0"/>
              <a:t>Click icon to add picture</a:t>
            </a:r>
            <a:endParaRPr lang="en-GB" noProof="0" dirty="0"/>
          </a:p>
        </p:txBody>
      </p:sp>
      <p:sp>
        <p:nvSpPr>
          <p:cNvPr id="6" name="Content Placeholder 3"/>
          <p:cNvSpPr>
            <a:spLocks noGrp="1"/>
          </p:cNvSpPr>
          <p:nvPr>
            <p:ph sz="quarter" idx="10"/>
          </p:nvPr>
        </p:nvSpPr>
        <p:spPr>
          <a:xfrm>
            <a:off x="469900" y="1665291"/>
            <a:ext cx="4333663" cy="4633911"/>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6"/>
          </p:nvPr>
        </p:nvSpPr>
        <p:spPr/>
        <p:txBody>
          <a:bodyPr/>
          <a:lstStyle/>
          <a:p>
            <a:endParaRPr lang="en-GB" dirty="0">
              <a:solidFill>
                <a:srgbClr val="000000"/>
              </a:solidFill>
            </a:endParaRPr>
          </a:p>
        </p:txBody>
      </p:sp>
    </p:spTree>
    <p:extLst>
      <p:ext uri="{BB962C8B-B14F-4D97-AF65-F5344CB8AC3E}">
        <p14:creationId xmlns:p14="http://schemas.microsoft.com/office/powerpoint/2010/main" val="2453634760"/>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18"/>
          <p:cNvSpPr>
            <a:spLocks noGrp="1"/>
          </p:cNvSpPr>
          <p:nvPr>
            <p:ph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381471551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65819"/>
            <a:ext cx="1125220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579297452"/>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76403"/>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106962958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8"/>
          </p:nvPr>
        </p:nvSpPr>
        <p:spPr>
          <a:xfrm>
            <a:off x="471600" y="1666800"/>
            <a:ext cx="11252200" cy="357187"/>
          </a:xfrm>
        </p:spPr>
        <p:txBody>
          <a:bodyPr/>
          <a:lstStyle/>
          <a:p>
            <a:pPr lvl="0"/>
            <a:r>
              <a:rPr lang="en-GB" noProof="0" dirty="0" smtClean="0"/>
              <a:t>Click to edit Master text styles</a:t>
            </a:r>
          </a:p>
        </p:txBody>
      </p:sp>
      <p:sp>
        <p:nvSpPr>
          <p:cNvPr id="1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Chart Placeholder 3"/>
          <p:cNvSpPr>
            <a:spLocks noGrp="1"/>
          </p:cNvSpPr>
          <p:nvPr>
            <p:ph type="chart" sz="quarter" idx="15"/>
          </p:nvPr>
        </p:nvSpPr>
        <p:spPr>
          <a:xfrm>
            <a:off x="471600" y="2052000"/>
            <a:ext cx="11252200" cy="3931200"/>
          </a:xfrm>
          <a:prstGeom prst="rect">
            <a:avLst/>
          </a:prstGeom>
        </p:spPr>
        <p:txBody>
          <a:bodyPr/>
          <a:lstStyle/>
          <a:p>
            <a:r>
              <a:rPr lang="en-GB" noProof="0" dirty="0" smtClean="0"/>
              <a:t>Click icon to add chart</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296853833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8" name="Text Placeholder 8"/>
          <p:cNvSpPr>
            <a:spLocks noGrp="1"/>
          </p:cNvSpPr>
          <p:nvPr>
            <p:ph type="body" sz="quarter" idx="18"/>
          </p:nvPr>
        </p:nvSpPr>
        <p:spPr>
          <a:xfrm>
            <a:off x="468000" y="1665289"/>
            <a:ext cx="3600000" cy="392112"/>
          </a:xfrm>
        </p:spPr>
        <p:txBody>
          <a:bodyPr/>
          <a:lstStyle/>
          <a:p>
            <a:pPr lvl="0"/>
            <a:r>
              <a:rPr lang="en-GB" noProof="0" dirty="0" smtClean="0"/>
              <a:t>Click to edit Master text styles</a:t>
            </a:r>
          </a:p>
        </p:txBody>
      </p:sp>
      <p:sp>
        <p:nvSpPr>
          <p:cNvPr id="17" name="Chart Placeholder 3"/>
          <p:cNvSpPr>
            <a:spLocks noGrp="1"/>
          </p:cNvSpPr>
          <p:nvPr>
            <p:ph type="chart" sz="quarter" idx="15"/>
          </p:nvPr>
        </p:nvSpPr>
        <p:spPr>
          <a:xfrm>
            <a:off x="468000" y="2052000"/>
            <a:ext cx="3600000" cy="3930791"/>
          </a:xfrm>
          <a:prstGeom prst="rect">
            <a:avLst/>
          </a:prstGeom>
        </p:spPr>
        <p:txBody>
          <a:bodyPr/>
          <a:lstStyle/>
          <a:p>
            <a:r>
              <a:rPr lang="en-GB" noProof="0" dirty="0" smtClean="0"/>
              <a:t>Click icon to add chart</a:t>
            </a:r>
            <a:endParaRPr lang="en-GB" noProof="0" dirty="0"/>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GB" noProof="0" dirty="0" smtClean="0"/>
              <a:t>Click icon to add chart</a:t>
            </a:r>
            <a:endParaRPr lang="en-GB"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GB" noProof="0" dirty="0" smtClean="0"/>
              <a:t>Click to edit Master text styles</a:t>
            </a:r>
          </a:p>
        </p:txBody>
      </p:sp>
      <p:sp>
        <p:nvSpPr>
          <p:cNvPr id="9" name="Chart Placeholder 3"/>
          <p:cNvSpPr>
            <a:spLocks noGrp="1"/>
          </p:cNvSpPr>
          <p:nvPr>
            <p:ph type="chart" sz="quarter" idx="21"/>
          </p:nvPr>
        </p:nvSpPr>
        <p:spPr>
          <a:xfrm>
            <a:off x="8086960" y="2052000"/>
            <a:ext cx="3600000" cy="3930791"/>
          </a:xfrm>
          <a:prstGeom prst="rect">
            <a:avLst/>
          </a:prstGeom>
        </p:spPr>
        <p:txBody>
          <a:bodyPr/>
          <a:lstStyle/>
          <a:p>
            <a:r>
              <a:rPr lang="en-GB" noProof="0" dirty="0" smtClean="0"/>
              <a:t>Click icon to add chart</a:t>
            </a:r>
            <a:endParaRPr lang="en-GB" noProof="0" dirty="0"/>
          </a:p>
        </p:txBody>
      </p:sp>
      <p:sp>
        <p:nvSpPr>
          <p:cNvPr id="10" name="Text Placeholder 8"/>
          <p:cNvSpPr>
            <a:spLocks noGrp="1"/>
          </p:cNvSpPr>
          <p:nvPr>
            <p:ph type="body" sz="quarter" idx="22"/>
          </p:nvPr>
        </p:nvSpPr>
        <p:spPr>
          <a:xfrm>
            <a:off x="8086959" y="1666800"/>
            <a:ext cx="3600000" cy="398256"/>
          </a:xfrm>
        </p:spPr>
        <p:txBody>
          <a:bodyPr/>
          <a:lstStyle/>
          <a:p>
            <a:pPr lvl="0"/>
            <a:r>
              <a:rPr lang="en-GB" noProof="0" dirty="0" smtClean="0"/>
              <a:t>Click to edit Master text styles</a:t>
            </a:r>
          </a:p>
        </p:txBody>
      </p:sp>
      <p:sp>
        <p:nvSpPr>
          <p:cNvPr id="11"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3"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3403518556"/>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71600" y="1665288"/>
            <a:ext cx="5328000" cy="4622507"/>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Content Placeholder 3"/>
          <p:cNvSpPr>
            <a:spLocks noGrp="1"/>
          </p:cNvSpPr>
          <p:nvPr>
            <p:ph sz="quarter" idx="20"/>
          </p:nvPr>
        </p:nvSpPr>
        <p:spPr>
          <a:xfrm>
            <a:off x="6394100" y="1666800"/>
            <a:ext cx="5328000" cy="4622400"/>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2273865472"/>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1706339198"/>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1" y="1665288"/>
            <a:ext cx="5480400" cy="4317502"/>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vl6pPr marL="475166" indent="0">
              <a:buNone/>
              <a:defRPr/>
            </a:lvl6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4" y="1666801"/>
            <a:ext cx="5482516" cy="420687"/>
          </a:xfrm>
        </p:spPr>
        <p:txBody>
          <a:bodyPr>
            <a:noAutofit/>
          </a:bodyPr>
          <a:lstStyle/>
          <a:p>
            <a:pPr lvl="0"/>
            <a:r>
              <a:rPr lang="en-GB" noProof="0" dirty="0" smtClean="0"/>
              <a:t>Click to edit Master text styles</a:t>
            </a:r>
          </a:p>
        </p:txBody>
      </p:sp>
      <p:sp>
        <p:nvSpPr>
          <p:cNvPr id="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2"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4194202350"/>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5" y="1666801"/>
            <a:ext cx="5482516" cy="420687"/>
          </a:xfrm>
        </p:spPr>
        <p:txBody>
          <a:bodyPr>
            <a:noAutofit/>
          </a:bodyPr>
          <a:lstStyle/>
          <a:p>
            <a:pPr lvl="0"/>
            <a:r>
              <a:rPr lang="en-GB" noProof="0" dirty="0" smtClean="0"/>
              <a:t>Click to edit Master text styles</a:t>
            </a:r>
          </a:p>
        </p:txBody>
      </p:sp>
      <p:sp>
        <p:nvSpPr>
          <p:cNvPr id="9" name="Chart Placeholder 2"/>
          <p:cNvSpPr>
            <a:spLocks noGrp="1"/>
          </p:cNvSpPr>
          <p:nvPr>
            <p:ph type="chart" sz="quarter" idx="24"/>
          </p:nvPr>
        </p:nvSpPr>
        <p:spPr>
          <a:xfrm>
            <a:off x="469900" y="2125014"/>
            <a:ext cx="5482517" cy="3857777"/>
          </a:xfrm>
        </p:spPr>
        <p:txBody>
          <a:bodyPr>
            <a:noAutofit/>
          </a:bodyPr>
          <a:lstStyle/>
          <a:p>
            <a:r>
              <a:rPr lang="en-GB" noProof="0" dirty="0" smtClean="0"/>
              <a:t>Click icon to add chart</a:t>
            </a:r>
            <a:endParaRPr lang="en-GB" noProof="0" dirty="0"/>
          </a:p>
        </p:txBody>
      </p:sp>
      <p:sp>
        <p:nvSpPr>
          <p:cNvPr id="12" name="Text Placeholder 5"/>
          <p:cNvSpPr>
            <a:spLocks noGrp="1"/>
          </p:cNvSpPr>
          <p:nvPr>
            <p:ph type="body" sz="quarter" idx="25"/>
          </p:nvPr>
        </p:nvSpPr>
        <p:spPr>
          <a:xfrm>
            <a:off x="469898" y="1665289"/>
            <a:ext cx="5482517" cy="409427"/>
          </a:xfrm>
        </p:spPr>
        <p:txBody>
          <a:bodyPr>
            <a:noAutofit/>
          </a:bodyPr>
          <a:lstStyle/>
          <a:p>
            <a:pPr lvl="0"/>
            <a:r>
              <a:rPr lang="en-GB" noProof="0" dirty="0" smtClean="0"/>
              <a:t>Click to edit Master text styles</a:t>
            </a:r>
          </a:p>
        </p:txBody>
      </p:sp>
      <p:sp>
        <p:nvSpPr>
          <p:cNvPr id="14"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6"/>
          </p:nvPr>
        </p:nvSpPr>
        <p:spPr/>
        <p:txBody>
          <a:bodyPr/>
          <a:lstStyle/>
          <a:p>
            <a:endParaRPr lang="en-GB" dirty="0">
              <a:solidFill>
                <a:srgbClr val="000000"/>
              </a:solidFill>
            </a:endParaRPr>
          </a:p>
        </p:txBody>
      </p:sp>
    </p:spTree>
    <p:extLst>
      <p:ext uri="{BB962C8B-B14F-4D97-AF65-F5344CB8AC3E}">
        <p14:creationId xmlns:p14="http://schemas.microsoft.com/office/powerpoint/2010/main" val="3425810768"/>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90"/>
            <a:ext cx="4431857"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Content Placeholder 3"/>
          <p:cNvSpPr>
            <a:spLocks noGrp="1"/>
          </p:cNvSpPr>
          <p:nvPr>
            <p:ph sz="quarter" idx="16"/>
          </p:nvPr>
        </p:nvSpPr>
        <p:spPr>
          <a:xfrm>
            <a:off x="5482100" y="1665290"/>
            <a:ext cx="6240000"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2338399483"/>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7" y="1626099"/>
            <a:ext cx="4266983" cy="4673101"/>
          </a:xfrm>
          <a:prstGeom prst="rect">
            <a:avLst/>
          </a:prstGeom>
        </p:spPr>
        <p:txBody>
          <a:bodyPr>
            <a:noAutofit/>
          </a:bodyPr>
          <a:lstStyle>
            <a:lvl1pPr>
              <a:tabLst>
                <a:tab pos="6705121" algn="r"/>
              </a:tabLst>
              <a:defRPr sz="2400">
                <a:solidFill>
                  <a:schemeClr val="accent3"/>
                </a:solidFill>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p:txBody>
      </p:sp>
      <p:sp>
        <p:nvSpPr>
          <p:cNvPr id="8" name="Content Placeholder 3"/>
          <p:cNvSpPr>
            <a:spLocks noGrp="1"/>
          </p:cNvSpPr>
          <p:nvPr>
            <p:ph sz="quarter" idx="16"/>
          </p:nvPr>
        </p:nvSpPr>
        <p:spPr>
          <a:xfrm>
            <a:off x="469900" y="1665289"/>
            <a:ext cx="6660866" cy="4633913"/>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3544261846"/>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GB" noProof="0" dirty="0" smtClean="0"/>
              <a:t>Click icon to add picture</a:t>
            </a:r>
            <a:endParaRPr lang="en-GB"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GB" noProof="0" dirty="0" smtClean="0"/>
              <a:t>Click icon to add picture</a:t>
            </a:r>
            <a:endParaRPr lang="en-GB"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GB" noProof="0" dirty="0" smtClean="0"/>
              <a:t>Click icon to add picture</a:t>
            </a:r>
            <a:endParaRPr lang="en-GB"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GB" noProof="0" dirty="0" smtClean="0"/>
              <a:t>Click icon to add picture</a:t>
            </a:r>
            <a:endParaRPr lang="en-GB"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239995" indent="0">
              <a:spcAft>
                <a:spcPts val="0"/>
              </a:spcAft>
              <a:buFont typeface="Verdana" panose="020B0604030504040204" pitchFamily="34" charset="0"/>
              <a:buNone/>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4" name="Text Placeholder 8"/>
          <p:cNvSpPr>
            <a:spLocks noGrp="1"/>
          </p:cNvSpPr>
          <p:nvPr>
            <p:ph type="body" sz="quarter" idx="21"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2"/>
          </p:nvPr>
        </p:nvSpPr>
        <p:spPr/>
        <p:txBody>
          <a:bodyPr/>
          <a:lstStyle/>
          <a:p>
            <a:endParaRPr lang="en-GB" dirty="0">
              <a:solidFill>
                <a:srgbClr val="000000"/>
              </a:solidFill>
            </a:endParaRPr>
          </a:p>
        </p:txBody>
      </p:sp>
    </p:spTree>
    <p:extLst>
      <p:ext uri="{BB962C8B-B14F-4D97-AF65-F5344CB8AC3E}">
        <p14:creationId xmlns:p14="http://schemas.microsoft.com/office/powerpoint/2010/main" val="4217636191"/>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GB" noProof="0" dirty="0" smtClean="0"/>
              <a:t>Click icon to add picture</a:t>
            </a:r>
            <a:endParaRPr lang="en-GB"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GB" noProof="0" dirty="0" smtClean="0"/>
              <a:t>Click icon to add picture</a:t>
            </a:r>
            <a:endParaRPr lang="en-GB"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GB" noProof="0" dirty="0" smtClean="0"/>
              <a:t>Click icon to add picture</a:t>
            </a:r>
            <a:endParaRPr lang="en-GB"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GB" noProof="0" dirty="0" smtClean="0"/>
              <a:t>Click icon to add picture</a:t>
            </a:r>
            <a:endParaRPr lang="en-GB"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vl3pPr marL="0" indent="0">
              <a:buNone/>
              <a:defRPr/>
            </a:lvl3pPr>
          </a:lstStyle>
          <a:p>
            <a:pPr lvl="0"/>
            <a:r>
              <a:rPr lang="en-GB" noProof="0" dirty="0" smtClean="0"/>
              <a:t>Click to edit Master text styles</a:t>
            </a:r>
          </a:p>
          <a:p>
            <a:pPr lvl="1"/>
            <a:r>
              <a:rPr lang="en-GB" noProof="0" dirty="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36"/>
          </p:nvPr>
        </p:nvSpPr>
        <p:spPr/>
        <p:txBody>
          <a:bodyPr/>
          <a:lstStyle/>
          <a:p>
            <a:endParaRPr lang="en-GB" dirty="0">
              <a:solidFill>
                <a:srgbClr val="000000"/>
              </a:solidFill>
            </a:endParaRPr>
          </a:p>
        </p:txBody>
      </p:sp>
    </p:spTree>
    <p:extLst>
      <p:ext uri="{BB962C8B-B14F-4D97-AF65-F5344CB8AC3E}">
        <p14:creationId xmlns:p14="http://schemas.microsoft.com/office/powerpoint/2010/main" val="2831055906"/>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 picture &amp;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GB" noProof="0" dirty="0" smtClean="0"/>
              <a:t>Click icon to add picture</a:t>
            </a:r>
            <a:endParaRPr lang="en-GB" noProof="0" dirty="0"/>
          </a:p>
        </p:txBody>
      </p:sp>
      <p:sp>
        <p:nvSpPr>
          <p:cNvPr id="5" name="Picture Placeholder 7"/>
          <p:cNvSpPr>
            <a:spLocks noGrp="1"/>
          </p:cNvSpPr>
          <p:nvPr>
            <p:ph type="pic" sz="quarter" idx="14"/>
          </p:nvPr>
        </p:nvSpPr>
        <p:spPr>
          <a:xfrm>
            <a:off x="8082784" y="1700214"/>
            <a:ext cx="3639316" cy="2059099"/>
          </a:xfrm>
        </p:spPr>
        <p:txBody>
          <a:bodyPr/>
          <a:lstStyle/>
          <a:p>
            <a:r>
              <a:rPr lang="en-GB" noProof="0" dirty="0" smtClean="0"/>
              <a:t>Click icon to add picture</a:t>
            </a:r>
            <a:endParaRPr lang="en-GB" noProof="0" dirty="0"/>
          </a:p>
        </p:txBody>
      </p:sp>
      <p:sp>
        <p:nvSpPr>
          <p:cNvPr id="6" name="Picture Placeholder 7"/>
          <p:cNvSpPr>
            <a:spLocks noGrp="1"/>
          </p:cNvSpPr>
          <p:nvPr>
            <p:ph type="pic" sz="quarter" idx="15"/>
          </p:nvPr>
        </p:nvSpPr>
        <p:spPr>
          <a:xfrm>
            <a:off x="4284188" y="1700212"/>
            <a:ext cx="3636962" cy="2057767"/>
          </a:xfrm>
        </p:spPr>
        <p:txBody>
          <a:bodyPr/>
          <a:lstStyle/>
          <a:p>
            <a:r>
              <a:rPr lang="en-GB" noProof="0" dirty="0" smtClean="0"/>
              <a:t>Click icon to add picture</a:t>
            </a:r>
            <a:endParaRPr lang="en-GB"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4" name="Text Placeholder 18"/>
          <p:cNvSpPr>
            <a:spLocks noGrp="1"/>
          </p:cNvSpPr>
          <p:nvPr>
            <p:ph idx="17" hasCustomPrompt="1"/>
          </p:nvPr>
        </p:nvSpPr>
        <p:spPr>
          <a:xfrm>
            <a:off x="8082784" y="3832225"/>
            <a:ext cx="3639316" cy="218810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8"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9"/>
          </p:nvPr>
        </p:nvSpPr>
        <p:spPr/>
        <p:txBody>
          <a:bodyPr/>
          <a:lstStyle/>
          <a:p>
            <a:endParaRPr lang="en-GB" dirty="0">
              <a:solidFill>
                <a:srgbClr val="000000"/>
              </a:solidFill>
            </a:endParaRPr>
          </a:p>
        </p:txBody>
      </p:sp>
    </p:spTree>
    <p:extLst>
      <p:ext uri="{BB962C8B-B14F-4D97-AF65-F5344CB8AC3E}">
        <p14:creationId xmlns:p14="http://schemas.microsoft.com/office/powerpoint/2010/main" val="2236532232"/>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2651776957"/>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239983" indent="0">
              <a:spcAft>
                <a:spcPts val="1333"/>
              </a:spcAft>
              <a:buFont typeface="Verdana" panose="020B0604030504040204" pitchFamily="34" charset="0"/>
              <a:buNone/>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Content Placeholder 9"/>
          <p:cNvSpPr>
            <a:spLocks noGrp="1"/>
          </p:cNvSpPr>
          <p:nvPr>
            <p:ph sz="quarter" idx="22"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Content Placeholder 10"/>
          <p:cNvSpPr>
            <a:spLocks noGrp="1"/>
          </p:cNvSpPr>
          <p:nvPr>
            <p:ph sz="quarter" idx="23"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7" name="Rectangle 16"/>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18" name="Rectangle 17"/>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256366271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6" name="Content Placeholder 9"/>
          <p:cNvSpPr>
            <a:spLocks noGrp="1"/>
          </p:cNvSpPr>
          <p:nvPr>
            <p:ph sz="quarter" idx="26"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0" name="Content Placeholder 10"/>
          <p:cNvSpPr>
            <a:spLocks noGrp="1"/>
          </p:cNvSpPr>
          <p:nvPr>
            <p:ph sz="quarter" idx="27"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0" name="Text Placeholder 8"/>
          <p:cNvSpPr>
            <a:spLocks noGrp="1"/>
          </p:cNvSpPr>
          <p:nvPr>
            <p:ph type="body" sz="quarter" idx="22"/>
          </p:nvPr>
        </p:nvSpPr>
        <p:spPr>
          <a:xfrm>
            <a:off x="469899"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1" name="Content Placeholder 11"/>
          <p:cNvSpPr>
            <a:spLocks noGrp="1"/>
          </p:cNvSpPr>
          <p:nvPr>
            <p:ph sz="quarter" idx="28" hasCustomPrompt="1"/>
          </p:nvPr>
        </p:nvSpPr>
        <p:spPr>
          <a:xfrm>
            <a:off x="4742449"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1" name="Text Placeholder 8"/>
          <p:cNvSpPr>
            <a:spLocks noGrp="1"/>
          </p:cNvSpPr>
          <p:nvPr>
            <p:ph type="body" sz="quarter" idx="23"/>
          </p:nvPr>
        </p:nvSpPr>
        <p:spPr>
          <a:xfrm>
            <a:off x="6177460"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2" name="Content Placeholder 12"/>
          <p:cNvSpPr>
            <a:spLocks noGrp="1"/>
          </p:cNvSpPr>
          <p:nvPr>
            <p:ph sz="quarter" idx="29" hasCustomPrompt="1"/>
          </p:nvPr>
        </p:nvSpPr>
        <p:spPr>
          <a:xfrm>
            <a:off x="10451382"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4" name="Rectangle 3"/>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5" name="Rectangle 4"/>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3" name="Rectangle 12"/>
          <p:cNvSpPr/>
          <p:nvPr userDrawn="1"/>
        </p:nvSpPr>
        <p:spPr>
          <a:xfrm>
            <a:off x="6167797"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30"/>
          </p:nvPr>
        </p:nvSpPr>
        <p:spPr/>
        <p:txBody>
          <a:bodyPr/>
          <a:lstStyle/>
          <a:p>
            <a:endParaRPr lang="en-GB" dirty="0">
              <a:solidFill>
                <a:srgbClr val="000000"/>
              </a:solidFill>
            </a:endParaRPr>
          </a:p>
        </p:txBody>
      </p:sp>
    </p:spTree>
    <p:extLst>
      <p:ext uri="{BB962C8B-B14F-4D97-AF65-F5344CB8AC3E}">
        <p14:creationId xmlns:p14="http://schemas.microsoft.com/office/powerpoint/2010/main" val="919604522"/>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8104177"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Text Placeholder 8"/>
          <p:cNvSpPr>
            <a:spLocks noGrp="1"/>
          </p:cNvSpPr>
          <p:nvPr>
            <p:ph type="body" sz="quarter" idx="17"/>
          </p:nvPr>
        </p:nvSpPr>
        <p:spPr>
          <a:xfrm>
            <a:off x="4278313" y="1851442"/>
            <a:ext cx="3636962"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8"/>
          </p:nvPr>
        </p:nvSpPr>
        <p:spPr>
          <a:xfrm>
            <a:off x="469900" y="1851442"/>
            <a:ext cx="3627438"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9" name="Text Placeholder 8"/>
          <p:cNvSpPr>
            <a:spLocks noGrp="1"/>
          </p:cNvSpPr>
          <p:nvPr>
            <p:ph type="body" sz="quarter" idx="19"/>
          </p:nvPr>
        </p:nvSpPr>
        <p:spPr>
          <a:xfrm>
            <a:off x="8093076" y="1851442"/>
            <a:ext cx="3629025"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0"/>
          </p:nvPr>
        </p:nvSpPr>
        <p:spPr/>
        <p:txBody>
          <a:bodyPr/>
          <a:lstStyle/>
          <a:p>
            <a:endParaRPr lang="en-GB" dirty="0">
              <a:solidFill>
                <a:srgbClr val="000000"/>
              </a:solidFill>
            </a:endParaRPr>
          </a:p>
        </p:txBody>
      </p:sp>
    </p:spTree>
    <p:extLst>
      <p:ext uri="{BB962C8B-B14F-4D97-AF65-F5344CB8AC3E}">
        <p14:creationId xmlns:p14="http://schemas.microsoft.com/office/powerpoint/2010/main" val="2022570688"/>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0"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314018243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Ref idx="1001">
        <a:schemeClr val="bg1"/>
      </p:bgRef>
    </p:bg>
    <p:spTree>
      <p:nvGrpSpPr>
        <p:cNvPr id="1" name=""/>
        <p:cNvGrpSpPr/>
        <p:nvPr/>
      </p:nvGrpSpPr>
      <p:grpSpPr>
        <a:xfrm>
          <a:off x="0" y="0"/>
          <a:ext cx="0" cy="0"/>
          <a:chOff x="0" y="0"/>
          <a:chExt cx="0" cy="0"/>
        </a:xfrm>
      </p:grpSpPr>
      <p:sp>
        <p:nvSpPr>
          <p:cNvPr id="11"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8"/>
          <p:cNvSpPr>
            <a:spLocks noGrp="1"/>
          </p:cNvSpPr>
          <p:nvPr>
            <p:ph type="body" sz="quarter" idx="17"/>
          </p:nvPr>
        </p:nvSpPr>
        <p:spPr>
          <a:xfrm>
            <a:off x="469903"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extBox 14"/>
          <p:cNvSpPr txBox="1"/>
          <p:nvPr userDrawn="1"/>
        </p:nvSpPr>
        <p:spPr>
          <a:xfrm>
            <a:off x="11382379"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solidFill>
                  <a:schemeClr val="tx1"/>
                </a:solidFill>
              </a:defRPr>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chemeClr val="tx1"/>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FFFFFF"/>
              </a:solidFill>
            </a:endParaRPr>
          </a:p>
        </p:txBody>
      </p:sp>
    </p:spTree>
    <p:extLst>
      <p:ext uri="{BB962C8B-B14F-4D97-AF65-F5344CB8AC3E}">
        <p14:creationId xmlns:p14="http://schemas.microsoft.com/office/powerpoint/2010/main" val="15321065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71600" y="1665817"/>
            <a:ext cx="553773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3499511123"/>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2739916553"/>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11670719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22" name="SD_InternalExternal"/>
          <p:cNvSpPr>
            <a:spLocks/>
          </p:cNvSpPr>
          <p:nvPr userDrawn="1"/>
        </p:nvSpPr>
        <p:spPr bwMode="auto">
          <a:xfrm>
            <a:off x="474358" y="3429001"/>
            <a:ext cx="9344330" cy="2870201"/>
          </a:xfrm>
          <a:prstGeom prst="rect">
            <a:avLst/>
          </a:prstGeom>
          <a:noFill/>
          <a:ln w="9525">
            <a:noFill/>
            <a:miter lim="800000"/>
            <a:headEnd/>
            <a:tailEnd/>
          </a:ln>
        </p:spPr>
        <p:txBody>
          <a:bodyPr lIns="0" tIns="0" rIns="0" bIns="0" anchor="b"/>
          <a:lstStyle/>
          <a:p>
            <a:pPr defTabSz="1019128">
              <a:buClr>
                <a:srgbClr val="000000"/>
              </a:buClr>
              <a:buSzPct val="80000"/>
              <a:buFont typeface="Wingdings" pitchFamily="2" charset="2"/>
              <a:buNone/>
            </a:pPr>
            <a:r>
              <a:rPr lang="en-GB" sz="900" noProof="1" smtClean="0">
                <a:solidFill>
                  <a:srgbClr val="000000"/>
                </a:solidFill>
              </a:rPr>
              <a:t>This is an internal document which provides confidential advice and guidance to partners and staff of Deloitte MCS Limited. It is not to be copied or made available to any other party.
© 2017 Deloitte MCS Limited. All rights reserved.</a:t>
            </a:r>
          </a:p>
        </p:txBody>
      </p:sp>
      <p:sp>
        <p:nvSpPr>
          <p:cNvPr id="20"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3" name="SD_ART_Logo_bmkAr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2" name="Footer Placeholder 1"/>
          <p:cNvSpPr>
            <a:spLocks noGrp="1"/>
          </p:cNvSpPr>
          <p:nvPr>
            <p:ph type="ftr" sz="quarter" idx="16"/>
          </p:nvPr>
        </p:nvSpPr>
        <p:spPr/>
        <p:txBody>
          <a:bodyPr/>
          <a:lstStyle>
            <a:lvl1pPr>
              <a:defRPr>
                <a:solidFill>
                  <a:schemeClr val="bg1"/>
                </a:solidFill>
              </a:defRPr>
            </a:lvl1pPr>
          </a:lstStyle>
          <a:p>
            <a:endParaRPr lang="en-GB" dirty="0">
              <a:solidFill>
                <a:srgbClr val="FFFFFF"/>
              </a:solidFill>
            </a:endParaRPr>
          </a:p>
        </p:txBody>
      </p:sp>
    </p:spTree>
    <p:extLst>
      <p:ext uri="{BB962C8B-B14F-4D97-AF65-F5344CB8AC3E}">
        <p14:creationId xmlns:p14="http://schemas.microsoft.com/office/powerpoint/2010/main" val="28285885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107450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731979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773612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39185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82789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vmlDrawing" Target="../drawings/vmlDrawing10.v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theme" Target="../theme/theme2.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image" Target="../media/image1.emf"/><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oleObject" Target="../embeddings/oleObject10.bin"/><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ags" Target="../tags/tag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theme" Target="../theme/theme3.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image" Target="../media/image1.emf"/><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slideLayout" Target="../slideLayouts/slideLayout86.xml"/><Relationship Id="rId41" Type="http://schemas.openxmlformats.org/officeDocument/2006/relationships/slideLayout" Target="../slideLayouts/slideLayout98.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oleObject" Target="../embeddings/oleObject19.bin"/><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tags" Target="../tags/tag20.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vmlDrawing" Target="../drawings/vmlDrawing19.v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theme" Target="../theme/theme4.xml"/><Relationship Id="rId5" Type="http://schemas.openxmlformats.org/officeDocument/2006/relationships/slideLayout" Target="../slideLayouts/slideLayout103.xml"/><Relationship Id="rId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3" hidden="1"/>
          <p:cNvGraphicFramePr>
            <a:graphicFrameLocks noChangeAspect="1"/>
          </p:cNvGraphicFramePr>
          <p:nvPr>
            <p:custDataLst>
              <p:tags r:id="rId36"/>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4388" name="think-cell Slide" r:id="rId37" imgW="360" imgH="360" progId="TCLayout.ActiveDocument.1">
                  <p:embed/>
                </p:oleObj>
              </mc:Choice>
              <mc:Fallback>
                <p:oleObj name="think-cell Slide" r:id="rId37" imgW="360" imgH="360" progId="TCLayout.ActiveDocument.1">
                  <p:embed/>
                  <p:pic>
                    <p:nvPicPr>
                      <p:cNvPr id="0" name=""/>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title style</a:t>
            </a:r>
          </a:p>
        </p:txBody>
      </p:sp>
      <p:sp>
        <p:nvSpPr>
          <p:cNvPr id="1030"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Tree>
    <p:extLst>
      <p:ext uri="{BB962C8B-B14F-4D97-AF65-F5344CB8AC3E}">
        <p14:creationId xmlns:p14="http://schemas.microsoft.com/office/powerpoint/2010/main" val="102181944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848" r:id="rId10"/>
    <p:sldLayoutId id="214748384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38" r:id="rId25"/>
    <p:sldLayoutId id="2147483840" r:id="rId26"/>
    <p:sldLayoutId id="2147483841" r:id="rId27"/>
    <p:sldLayoutId id="2147483844" r:id="rId28"/>
    <p:sldLayoutId id="2147483845" r:id="rId29"/>
    <p:sldLayoutId id="2147483846" r:id="rId30"/>
    <p:sldLayoutId id="2147483853" r:id="rId31"/>
    <p:sldLayoutId id="2147483856" r:id="rId32"/>
    <p:sldLayoutId id="2147483857" r:id="rId33"/>
  </p:sldLayoutIdLst>
  <p:transition spd="slow" advClick="0" advTm="14000">
    <p:fade thruBlk="1"/>
  </p:transition>
  <p:hf hdr="0" dt="0"/>
  <p:txStyles>
    <p:title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p:titleStyle>
    <p:bodyStyle>
      <a:lvl1pPr algn="l" rtl="0" eaLnBrk="1" fontAlgn="base" hangingPunct="1">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3" hidden="1"/>
          <p:cNvGraphicFramePr>
            <a:graphicFrameLocks noChangeAspect="1"/>
          </p:cNvGraphicFramePr>
          <p:nvPr>
            <p:custDataLst>
              <p:tags r:id="rId27"/>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3600" name="think-cell Slide" r:id="rId28" imgW="360" imgH="360" progId="TCLayout.ActiveDocument.1">
                  <p:embed/>
                </p:oleObj>
              </mc:Choice>
              <mc:Fallback>
                <p:oleObj name="think-cell Slide" r:id="rId28" imgW="360" imgH="360" progId="TCLayout.ActiveDocument.1">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1"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smtClean="0"/>
              <a:t>Click to edit Master title style</a:t>
            </a:r>
          </a:p>
        </p:txBody>
      </p:sp>
      <p:sp>
        <p:nvSpPr>
          <p:cNvPr id="15" name="TextBox 1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cs-CZ" sz="650" dirty="0" err="1">
                <a:latin typeface="+mn-lt"/>
              </a:rPr>
              <a:t>Presentation</a:t>
            </a:r>
            <a:r>
              <a:rPr lang="cs-CZ" sz="650" dirty="0">
                <a:latin typeface="+mn-lt"/>
              </a:rPr>
              <a:t> </a:t>
            </a:r>
            <a:r>
              <a:rPr lang="cs-CZ" sz="650" dirty="0" err="1">
                <a:latin typeface="+mn-lt"/>
              </a:rPr>
              <a:t>title</a:t>
            </a:r>
            <a:r>
              <a:rPr lang="cs-CZ" sz="650" dirty="0">
                <a:latin typeface="+mn-lt"/>
              </a:rPr>
              <a:t/>
            </a:r>
            <a:br>
              <a:rPr lang="cs-CZ" sz="650" dirty="0">
                <a:latin typeface="+mn-lt"/>
              </a:rPr>
            </a:br>
            <a:r>
              <a:rPr lang="cs-CZ" sz="650" dirty="0">
                <a:latin typeface="+mn-lt"/>
              </a:rPr>
              <a:t>[To </a:t>
            </a:r>
            <a:r>
              <a:rPr lang="cs-CZ" sz="650" dirty="0" err="1">
                <a:latin typeface="+mn-lt"/>
              </a:rPr>
              <a:t>edit</a:t>
            </a:r>
            <a:r>
              <a:rPr lang="cs-CZ" sz="650" dirty="0">
                <a:latin typeface="+mn-lt"/>
              </a:rPr>
              <a:t>, </a:t>
            </a:r>
            <a:r>
              <a:rPr lang="cs-CZ" sz="650" dirty="0" err="1">
                <a:latin typeface="+mn-lt"/>
              </a:rPr>
              <a:t>click</a:t>
            </a:r>
            <a:r>
              <a:rPr lang="cs-CZ" sz="650" dirty="0">
                <a:latin typeface="+mn-lt"/>
              </a:rPr>
              <a:t> </a:t>
            </a:r>
            <a:r>
              <a:rPr lang="cs-CZ" sz="650" dirty="0" err="1">
                <a:latin typeface="+mn-lt"/>
              </a:rPr>
              <a:t>View</a:t>
            </a:r>
            <a:r>
              <a:rPr lang="cs-CZ" sz="650" dirty="0">
                <a:latin typeface="+mn-lt"/>
              </a:rPr>
              <a:t> &gt; </a:t>
            </a:r>
            <a:r>
              <a:rPr lang="cs-CZ" sz="650" dirty="0" err="1">
                <a:latin typeface="+mn-lt"/>
              </a:rPr>
              <a:t>Slide</a:t>
            </a:r>
            <a:r>
              <a:rPr lang="cs-CZ" sz="650" dirty="0">
                <a:latin typeface="+mn-lt"/>
              </a:rPr>
              <a:t> Master &gt; </a:t>
            </a:r>
            <a:r>
              <a:rPr lang="cs-CZ" sz="650" dirty="0" err="1">
                <a:latin typeface="+mn-lt"/>
              </a:rPr>
              <a:t>Slide</a:t>
            </a:r>
            <a:r>
              <a:rPr lang="cs-CZ" sz="650" dirty="0">
                <a:latin typeface="+mn-lt"/>
              </a:rPr>
              <a:t> Master]</a:t>
            </a:r>
          </a:p>
        </p:txBody>
      </p:sp>
      <p:sp>
        <p:nvSpPr>
          <p:cNvPr id="18" name="TextBox 17"/>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cs-CZ" sz="650" dirty="0">
                <a:latin typeface="+mn-lt"/>
              </a:rPr>
              <a:t>© 2017 Pro více informací kontaktujte Deloitte Česká republika.</a:t>
            </a:r>
          </a:p>
        </p:txBody>
      </p:sp>
      <p:sp>
        <p:nvSpPr>
          <p:cNvPr id="2054"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cs-CZ" altLang="cs-CZ" smtClean="0"/>
              <a:t>Click to edit Master text styles</a:t>
            </a:r>
          </a:p>
          <a:p>
            <a:pPr lvl="1"/>
            <a:r>
              <a:rPr lang="cs-CZ" altLang="cs-CZ" smtClean="0"/>
              <a:t>Second level</a:t>
            </a:r>
          </a:p>
          <a:p>
            <a:pPr lvl="2"/>
            <a:r>
              <a:rPr lang="cs-CZ" altLang="cs-CZ" smtClean="0"/>
              <a:t>Third level</a:t>
            </a:r>
          </a:p>
          <a:p>
            <a:pPr lvl="3"/>
            <a:r>
              <a:rPr lang="cs-CZ" altLang="cs-CZ" smtClean="0"/>
              <a:t>Fourth level</a:t>
            </a:r>
          </a:p>
          <a:p>
            <a:pPr lvl="4"/>
            <a:r>
              <a:rPr lang="cs-CZ" altLang="cs-CZ" smtClean="0"/>
              <a:t>Fifth level</a:t>
            </a:r>
          </a:p>
        </p:txBody>
      </p:sp>
      <p:sp>
        <p:nvSpPr>
          <p:cNvPr id="3" name="TextBox 2"/>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A57F65DA-840F-4037-A34E-8CB3E2C9A8DF}" type="slidenum">
              <a:rPr lang="cs-CZ" sz="650">
                <a:latin typeface="+mn-lt"/>
              </a:rPr>
              <a:pPr algn="r" eaLnBrk="1" fontAlgn="auto" hangingPunct="1">
                <a:spcBef>
                  <a:spcPts val="600"/>
                </a:spcBef>
                <a:spcAft>
                  <a:spcPts val="0"/>
                </a:spcAft>
                <a:buSzPct val="100000"/>
                <a:buFont typeface="Arial"/>
                <a:buNone/>
                <a:defRPr/>
              </a:pPr>
              <a:t>‹#›</a:t>
            </a:fld>
            <a:endParaRPr lang="cs-CZ" sz="650" dirty="0">
              <a:latin typeface="+mn-lt"/>
            </a:endParaRPr>
          </a:p>
        </p:txBody>
      </p:sp>
    </p:spTree>
    <p:extLst>
      <p:ext uri="{BB962C8B-B14F-4D97-AF65-F5344CB8AC3E}">
        <p14:creationId xmlns:p14="http://schemas.microsoft.com/office/powerpoint/2010/main" val="146998084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 id="2147483836" r:id="rId23"/>
    <p:sldLayoutId id="2147483837" r:id="rId24"/>
  </p:sldLayoutIdLst>
  <p:transition spd="slow" advClick="0" advTm="14000">
    <p:fade thruBlk="1"/>
  </p:transition>
  <p:hf hdr="0" dt="0"/>
  <p:txStyles>
    <p:titleStyle>
      <a:lvl1pPr algn="l" rtl="0" fontAlgn="base">
        <a:spcBef>
          <a:spcPct val="0"/>
        </a:spcBef>
        <a:spcAft>
          <a:spcPct val="0"/>
        </a:spcAft>
        <a:defRPr sz="2000" kern="1200">
          <a:solidFill>
            <a:schemeClr val="tx1"/>
          </a:solidFill>
          <a:latin typeface="+mj-lt"/>
          <a:ea typeface="+mj-ea"/>
          <a:cs typeface="+mj-cs"/>
        </a:defRPr>
      </a:lvl1pPr>
      <a:lvl2pPr algn="l" rtl="0" fontAlgn="base">
        <a:spcBef>
          <a:spcPct val="0"/>
        </a:spcBef>
        <a:spcAft>
          <a:spcPct val="0"/>
        </a:spcAft>
        <a:defRPr sz="2000">
          <a:solidFill>
            <a:schemeClr val="tx1"/>
          </a:solidFill>
          <a:latin typeface="Verdana" panose="020B0604030504040204" pitchFamily="34" charset="0"/>
        </a:defRPr>
      </a:lvl2pPr>
      <a:lvl3pPr algn="l" rtl="0" fontAlgn="base">
        <a:spcBef>
          <a:spcPct val="0"/>
        </a:spcBef>
        <a:spcAft>
          <a:spcPct val="0"/>
        </a:spcAft>
        <a:defRPr sz="2000">
          <a:solidFill>
            <a:schemeClr val="tx1"/>
          </a:solidFill>
          <a:latin typeface="Verdana" panose="020B0604030504040204" pitchFamily="34" charset="0"/>
        </a:defRPr>
      </a:lvl3pPr>
      <a:lvl4pPr algn="l" rtl="0" fontAlgn="base">
        <a:spcBef>
          <a:spcPct val="0"/>
        </a:spcBef>
        <a:spcAft>
          <a:spcPct val="0"/>
        </a:spcAft>
        <a:defRPr sz="2000">
          <a:solidFill>
            <a:schemeClr val="tx1"/>
          </a:solidFill>
          <a:latin typeface="Verdana" panose="020B0604030504040204" pitchFamily="34" charset="0"/>
        </a:defRPr>
      </a:lvl4pPr>
      <a:lvl5pPr algn="l" rtl="0" fontAlgn="base">
        <a:spcBef>
          <a:spcPct val="0"/>
        </a:spcBef>
        <a:spcAft>
          <a:spcPct val="0"/>
        </a:spcAft>
        <a:defRPr sz="2000">
          <a:solidFill>
            <a:schemeClr val="tx1"/>
          </a:solidFill>
          <a:latin typeface="Verdana" panose="020B0604030504040204" pitchFamily="34" charset="0"/>
        </a:defRPr>
      </a:lvl5pPr>
      <a:lvl6pPr marL="457200" algn="l" rtl="0" fontAlgn="base">
        <a:spcBef>
          <a:spcPct val="0"/>
        </a:spcBef>
        <a:spcAft>
          <a:spcPct val="0"/>
        </a:spcAft>
        <a:defRPr sz="2000">
          <a:solidFill>
            <a:schemeClr val="tx1"/>
          </a:solidFill>
          <a:latin typeface="Verdana" panose="020B0604030504040204" pitchFamily="34" charset="0"/>
        </a:defRPr>
      </a:lvl6pPr>
      <a:lvl7pPr marL="914400" algn="l" rtl="0" fontAlgn="base">
        <a:spcBef>
          <a:spcPct val="0"/>
        </a:spcBef>
        <a:spcAft>
          <a:spcPct val="0"/>
        </a:spcAft>
        <a:defRPr sz="2000">
          <a:solidFill>
            <a:schemeClr val="tx1"/>
          </a:solidFill>
          <a:latin typeface="Verdana" panose="020B0604030504040204" pitchFamily="34" charset="0"/>
        </a:defRPr>
      </a:lvl7pPr>
      <a:lvl8pPr marL="1371600" algn="l" rtl="0" fontAlgn="base">
        <a:spcBef>
          <a:spcPct val="0"/>
        </a:spcBef>
        <a:spcAft>
          <a:spcPct val="0"/>
        </a:spcAft>
        <a:defRPr sz="2000">
          <a:solidFill>
            <a:schemeClr val="tx1"/>
          </a:solidFill>
          <a:latin typeface="Verdana" panose="020B0604030504040204" pitchFamily="34" charset="0"/>
        </a:defRPr>
      </a:lvl8pPr>
      <a:lvl9pPr marL="1828800" algn="l" rtl="0" fontAlgn="base">
        <a:spcBef>
          <a:spcPct val="0"/>
        </a:spcBef>
        <a:spcAft>
          <a:spcPct val="0"/>
        </a:spcAft>
        <a:defRPr sz="2000">
          <a:solidFill>
            <a:schemeClr val="tx1"/>
          </a:solidFill>
          <a:latin typeface="Verdana" panose="020B0604030504040204" pitchFamily="34" charset="0"/>
        </a:defRPr>
      </a:lvl9pPr>
    </p:titleStyle>
    <p:bodyStyle>
      <a:lvl1pPr algn="l" rtl="0" fontAlgn="base">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fontAlgn="base">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fontAlgn="base">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fontAlgn="base">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fontAlgn="base">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spid="_x0000_s76814"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90"/>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1" y="402586"/>
            <a:ext cx="11252200" cy="692151"/>
          </a:xfrm>
          <a:prstGeom prst="rect">
            <a:avLst/>
          </a:prstGeom>
        </p:spPr>
        <p:txBody>
          <a:bodyPr vert="horz" lIns="0" tIns="0" rIns="0" bIns="0" rtlCol="0" anchor="t" anchorCtr="0">
            <a:noAutofit/>
          </a:bodyPr>
          <a:lstStyle/>
          <a:p>
            <a:r>
              <a:rPr lang="en-GB" noProof="0" dirty="0" smtClean="0"/>
              <a:t>Click to edit Master title style</a:t>
            </a:r>
            <a:endParaRPr lang="en-GB" noProof="0" dirty="0"/>
          </a:p>
        </p:txBody>
      </p:sp>
      <p:sp>
        <p:nvSpPr>
          <p:cNvPr id="19" name="Text Placeholder 18"/>
          <p:cNvSpPr>
            <a:spLocks noGrp="1"/>
          </p:cNvSpPr>
          <p:nvPr>
            <p:ph type="body"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extBox 11"/>
          <p:cNvSpPr txBox="1"/>
          <p:nvPr userDrawn="1"/>
        </p:nvSpPr>
        <p:spPr>
          <a:xfrm>
            <a:off x="11410954"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000000"/>
                </a:solidFill>
              </a:rPr>
              <a:pPr algn="r" defTabSz="1219113">
                <a:spcBef>
                  <a:spcPts val="800"/>
                </a:spcBef>
                <a:buSzPct val="100000"/>
                <a:buFont typeface="Arial"/>
                <a:buNone/>
              </a:pPr>
              <a:t>‹#›</a:t>
            </a:fld>
            <a:endParaRPr lang="en-GB" sz="650" dirty="0">
              <a:solidFill>
                <a:srgbClr val="000000"/>
              </a:solidFill>
            </a:endParaRPr>
          </a:p>
        </p:txBody>
      </p:sp>
      <p:sp>
        <p:nvSpPr>
          <p:cNvPr id="3" name="Footer Placeholder 2"/>
          <p:cNvSpPr>
            <a:spLocks noGrp="1"/>
          </p:cNvSpPr>
          <p:nvPr>
            <p:ph type="ftr" sz="quarter" idx="3"/>
          </p:nvPr>
        </p:nvSpPr>
        <p:spPr>
          <a:xfrm>
            <a:off x="6184900" y="6476999"/>
            <a:ext cx="4536726" cy="244476"/>
          </a:xfrm>
          <a:prstGeom prst="rect">
            <a:avLst/>
          </a:prstGeom>
        </p:spPr>
        <p:txBody>
          <a:bodyPr vert="horz" lIns="0" tIns="0" rIns="0" bIns="0" rtlCol="0" anchor="t" anchorCtr="0"/>
          <a:lstStyle>
            <a:lvl1pPr algn="r">
              <a:defRPr sz="650">
                <a:solidFill>
                  <a:schemeClr val="tx1"/>
                </a:solidFill>
              </a:defRPr>
            </a:lvl1pPr>
          </a:lstStyle>
          <a:p>
            <a:pPr defTabSz="1219113"/>
            <a:endParaRPr lang="en-GB" dirty="0">
              <a:solidFill>
                <a:srgbClr val="000000"/>
              </a:solidFill>
            </a:endParaRPr>
          </a:p>
        </p:txBody>
      </p:sp>
    </p:spTree>
    <p:extLst>
      <p:ext uri="{BB962C8B-B14F-4D97-AF65-F5344CB8AC3E}">
        <p14:creationId xmlns:p14="http://schemas.microsoft.com/office/powerpoint/2010/main" val="2866554522"/>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88" r:id="rId30"/>
    <p:sldLayoutId id="2147483889" r:id="rId31"/>
    <p:sldLayoutId id="2147483890" r:id="rId32"/>
    <p:sldLayoutId id="2147483891" r:id="rId33"/>
    <p:sldLayoutId id="2147483892" r:id="rId34"/>
    <p:sldLayoutId id="2147483893" r:id="rId35"/>
    <p:sldLayoutId id="2147483894" r:id="rId36"/>
    <p:sldLayoutId id="2147483895" r:id="rId37"/>
    <p:sldLayoutId id="2147483896" r:id="rId38"/>
    <p:sldLayoutId id="2147483897" r:id="rId39"/>
    <p:sldLayoutId id="2147483898" r:id="rId40"/>
    <p:sldLayoutId id="2147483899" r:id="rId41"/>
  </p:sldLayoutIdLst>
  <p:transition>
    <p:fade/>
  </p:transition>
  <p:hf sldNum="0" hdr="0" ftr="0" dt="0"/>
  <p:txStyles>
    <p:titleStyle>
      <a:lvl1pPr algn="l" defTabSz="1219113" rtl="0" eaLnBrk="1" latinLnBrk="0" hangingPunct="1">
        <a:spcBef>
          <a:spcPct val="0"/>
        </a:spcBef>
        <a:buNone/>
        <a:defRPr sz="2000" kern="1200">
          <a:solidFill>
            <a:schemeClr val="tx1"/>
          </a:solidFill>
          <a:latin typeface="+mj-lt"/>
          <a:ea typeface="+mj-ea"/>
          <a:cs typeface="+mj-cs"/>
        </a:defRPr>
      </a:lvl1pPr>
    </p:titleStyle>
    <p:bodyStyle>
      <a:lvl1pPr marL="0" indent="0" algn="l" defTabSz="1219113" rtl="0" eaLnBrk="1" latinLnBrk="0" hangingPunct="1">
        <a:spcBef>
          <a:spcPts val="0"/>
        </a:spcBef>
        <a:spcAft>
          <a:spcPts val="1333"/>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13" rtl="0" eaLnBrk="1" latinLnBrk="0" hangingPunct="1">
        <a:spcBef>
          <a:spcPts val="0"/>
        </a:spcBef>
        <a:spcAft>
          <a:spcPts val="1333"/>
        </a:spcAft>
        <a:buClrTx/>
        <a:buSzPct val="100000"/>
        <a:buFont typeface="Arial" panose="020B0604020202020204" pitchFamily="34" charset="0"/>
        <a:buChar char="​"/>
        <a:defRPr lang="en-US" sz="1200" b="1" kern="1200" dirty="0" smtClean="0">
          <a:solidFill>
            <a:schemeClr val="tx1"/>
          </a:solidFill>
          <a:latin typeface="+mn-lt"/>
          <a:ea typeface="+mn-ea"/>
          <a:cs typeface="+mn-cs"/>
        </a:defRPr>
      </a:lvl2pPr>
      <a:lvl3pPr marL="235183" indent="-235183" algn="l" defTabSz="1219113"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66" indent="-235183" algn="l" defTabSz="1219113"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49" indent="-235183" algn="l" defTabSz="106460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6pPr>
      <a:lvl7pPr marL="710349" indent="-235183" algn="l" defTabSz="1219113" rtl="0" eaLnBrk="1" latinLnBrk="0" hangingPunct="1">
        <a:spcBef>
          <a:spcPts val="0"/>
        </a:spcBef>
        <a:spcAft>
          <a:spcPts val="1333"/>
        </a:spcAft>
        <a:buFont typeface="Verdana" panose="020B0604030504040204" pitchFamily="34" charset="0"/>
        <a:buChar char="−"/>
        <a:defRPr sz="1200" kern="1200">
          <a:solidFill>
            <a:schemeClr val="tx1"/>
          </a:solidFill>
          <a:latin typeface="+mn-lt"/>
          <a:ea typeface="+mn-ea"/>
          <a:cs typeface="+mn-cs"/>
        </a:defRPr>
      </a:lvl7pPr>
      <a:lvl8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8pPr>
      <a:lvl9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1219113" rtl="0" eaLnBrk="1" latinLnBrk="0" hangingPunct="1">
        <a:defRPr sz="2400" kern="1200">
          <a:solidFill>
            <a:schemeClr val="tx1"/>
          </a:solidFill>
          <a:latin typeface="+mn-lt"/>
          <a:ea typeface="+mn-ea"/>
          <a:cs typeface="+mn-cs"/>
        </a:defRPr>
      </a:lvl1pPr>
      <a:lvl2pPr marL="609557" algn="l" defTabSz="1219113" rtl="0" eaLnBrk="1" latinLnBrk="0" hangingPunct="1">
        <a:defRPr sz="2400" kern="1200">
          <a:solidFill>
            <a:schemeClr val="tx1"/>
          </a:solidFill>
          <a:latin typeface="+mn-lt"/>
          <a:ea typeface="+mn-ea"/>
          <a:cs typeface="+mn-cs"/>
        </a:defRPr>
      </a:lvl2pPr>
      <a:lvl3pPr marL="1219113" algn="l" defTabSz="1219113" rtl="0" eaLnBrk="1" latinLnBrk="0" hangingPunct="1">
        <a:defRPr sz="2400" kern="1200">
          <a:solidFill>
            <a:schemeClr val="tx1"/>
          </a:solidFill>
          <a:latin typeface="+mn-lt"/>
          <a:ea typeface="+mn-ea"/>
          <a:cs typeface="+mn-cs"/>
        </a:defRPr>
      </a:lvl3pPr>
      <a:lvl4pPr marL="1828669" algn="l" defTabSz="1219113" rtl="0" eaLnBrk="1" latinLnBrk="0" hangingPunct="1">
        <a:defRPr sz="2400" kern="1200">
          <a:solidFill>
            <a:schemeClr val="tx1"/>
          </a:solidFill>
          <a:latin typeface="+mn-lt"/>
          <a:ea typeface="+mn-ea"/>
          <a:cs typeface="+mn-cs"/>
        </a:defRPr>
      </a:lvl4pPr>
      <a:lvl5pPr marL="2438226" algn="l" defTabSz="1219113" rtl="0" eaLnBrk="1" latinLnBrk="0" hangingPunct="1">
        <a:defRPr sz="2400" kern="1200">
          <a:solidFill>
            <a:schemeClr val="tx1"/>
          </a:solidFill>
          <a:latin typeface="+mn-lt"/>
          <a:ea typeface="+mn-ea"/>
          <a:cs typeface="+mn-cs"/>
        </a:defRPr>
      </a:lvl5pPr>
      <a:lvl6pPr marL="3047783" algn="l" defTabSz="1219113" rtl="0" eaLnBrk="1" latinLnBrk="0" hangingPunct="1">
        <a:defRPr sz="2400" kern="1200">
          <a:solidFill>
            <a:schemeClr val="tx1"/>
          </a:solidFill>
          <a:latin typeface="+mn-lt"/>
          <a:ea typeface="+mn-ea"/>
          <a:cs typeface="+mn-cs"/>
        </a:defRPr>
      </a:lvl6pPr>
      <a:lvl7pPr marL="3657339" algn="l" defTabSz="1219113" rtl="0" eaLnBrk="1" latinLnBrk="0" hangingPunct="1">
        <a:defRPr sz="2400" kern="1200">
          <a:solidFill>
            <a:schemeClr val="tx1"/>
          </a:solidFill>
          <a:latin typeface="+mn-lt"/>
          <a:ea typeface="+mn-ea"/>
          <a:cs typeface="+mn-cs"/>
        </a:defRPr>
      </a:lvl7pPr>
      <a:lvl8pPr marL="4266895" algn="l" defTabSz="1219113" rtl="0" eaLnBrk="1" latinLnBrk="0" hangingPunct="1">
        <a:defRPr sz="2400" kern="1200">
          <a:solidFill>
            <a:schemeClr val="tx1"/>
          </a:solidFill>
          <a:latin typeface="+mn-lt"/>
          <a:ea typeface="+mn-ea"/>
          <a:cs typeface="+mn-cs"/>
        </a:defRPr>
      </a:lvl8pPr>
      <a:lvl9pPr marL="4876452" algn="l" defTabSz="1219113"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2684" y="0"/>
            <a:ext cx="12192000" cy="68576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endParaRPr sz="1092"/>
          </a:p>
        </p:txBody>
      </p:sp>
      <p:sp>
        <p:nvSpPr>
          <p:cNvPr id="17" name="bk object 17"/>
          <p:cNvSpPr/>
          <p:nvPr/>
        </p:nvSpPr>
        <p:spPr>
          <a:xfrm>
            <a:off x="6336580" y="1"/>
            <a:ext cx="5855703" cy="2185241"/>
          </a:xfrm>
          <a:custGeom>
            <a:avLst/>
            <a:gdLst/>
            <a:ahLst/>
            <a:cxnLst/>
            <a:rect l="l" t="t" r="r" b="b"/>
            <a:pathLst>
              <a:path w="9655810" h="3603625">
                <a:moveTo>
                  <a:pt x="9655339" y="0"/>
                </a:moveTo>
                <a:lnTo>
                  <a:pt x="257468" y="0"/>
                </a:lnTo>
                <a:lnTo>
                  <a:pt x="0" y="2673866"/>
                </a:lnTo>
                <a:lnTo>
                  <a:pt x="9655339" y="3603555"/>
                </a:lnTo>
                <a:lnTo>
                  <a:pt x="9655339" y="0"/>
                </a:lnTo>
                <a:close/>
              </a:path>
            </a:pathLst>
          </a:custGeom>
          <a:solidFill>
            <a:srgbClr val="46464A"/>
          </a:solidFill>
        </p:spPr>
        <p:txBody>
          <a:bodyPr wrap="square" lIns="0" tIns="0" rIns="0" bIns="0" rtlCol="0"/>
          <a:lstStyle/>
          <a:p>
            <a:endParaRPr sz="1092"/>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10/30/2017</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8470372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0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7.jpeg"/><Relationship Id="rId2" Type="http://schemas.openxmlformats.org/officeDocument/2006/relationships/tags" Target="../tags/tag21.xml"/><Relationship Id="rId1" Type="http://schemas.openxmlformats.org/officeDocument/2006/relationships/vmlDrawing" Target="../drawings/vmlDrawing20.vml"/><Relationship Id="rId6" Type="http://schemas.openxmlformats.org/officeDocument/2006/relationships/image" Target="../media/image16.emf"/><Relationship Id="rId5" Type="http://schemas.openxmlformats.org/officeDocument/2006/relationships/oleObject" Target="../embeddings/oleObject20.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3.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10.xml"/><Relationship Id="rId5" Type="http://schemas.openxmlformats.org/officeDocument/2006/relationships/image" Target="../media/image27.jpg"/><Relationship Id="rId4"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image" Target="../media/image24.png"/><Relationship Id="rId1" Type="http://schemas.openxmlformats.org/officeDocument/2006/relationships/slideLayout" Target="../slideLayouts/slideLayout10.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96.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2.xml"/><Relationship Id="rId1" Type="http://schemas.openxmlformats.org/officeDocument/2006/relationships/vmlDrawing" Target="../drawings/vmlDrawing21.vml"/><Relationship Id="rId6" Type="http://schemas.openxmlformats.org/officeDocument/2006/relationships/image" Target="../media/image42.png"/><Relationship Id="rId5" Type="http://schemas.openxmlformats.org/officeDocument/2006/relationships/image" Target="../media/image16.emf"/><Relationship Id="rId4" Type="http://schemas.openxmlformats.org/officeDocument/2006/relationships/oleObject" Target="../embeddings/oleObject21.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3.xml"/><Relationship Id="rId1" Type="http://schemas.openxmlformats.org/officeDocument/2006/relationships/vmlDrawing" Target="../drawings/vmlDrawing22.vml"/><Relationship Id="rId6" Type="http://schemas.openxmlformats.org/officeDocument/2006/relationships/image" Target="../media/image42.png"/><Relationship Id="rId5" Type="http://schemas.openxmlformats.org/officeDocument/2006/relationships/image" Target="../media/image16.emf"/><Relationship Id="rId4" Type="http://schemas.openxmlformats.org/officeDocument/2006/relationships/oleObject" Target="../embeddings/oleObject21.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24.xml"/><Relationship Id="rId1" Type="http://schemas.openxmlformats.org/officeDocument/2006/relationships/vmlDrawing" Target="../drawings/vmlDrawing23.vml"/><Relationship Id="rId6" Type="http://schemas.openxmlformats.org/officeDocument/2006/relationships/image" Target="../media/image42.png"/><Relationship Id="rId5" Type="http://schemas.openxmlformats.org/officeDocument/2006/relationships/image" Target="../media/image16.emf"/><Relationship Id="rId4" Type="http://schemas.openxmlformats.org/officeDocument/2006/relationships/oleObject" Target="../embeddings/oleObject21.bin"/></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2.xml"/><Relationship Id="rId5" Type="http://schemas.openxmlformats.org/officeDocument/2006/relationships/image" Target="../media/image56.jpeg"/><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3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 Id="rId6" Type="http://schemas.openxmlformats.org/officeDocument/2006/relationships/hyperlink" Target="http://bit.ly/Soutez-Mini" TargetMode="External"/><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0.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32.xml"/><Relationship Id="rId4" Type="http://schemas.openxmlformats.org/officeDocument/2006/relationships/image" Target="../media/image7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013" y="267774"/>
            <a:ext cx="11275974" cy="1044350"/>
          </a:xfrm>
          <a:prstGeom prst="rect">
            <a:avLst/>
          </a:prstGeom>
        </p:spPr>
        <p:txBody>
          <a:bodyPr vert="horz" wrap="square" lIns="0" tIns="8471" rIns="0" bIns="0" rtlCol="0">
            <a:spAutoFit/>
          </a:bodyPr>
          <a:lstStyle/>
          <a:p>
            <a:pPr marL="6412856">
              <a:spcBef>
                <a:spcPts val="67"/>
              </a:spcBef>
            </a:pPr>
            <a:r>
              <a:rPr lang="en-GB" sz="6731" spc="-133" dirty="0"/>
              <a:t>CXO</a:t>
            </a:r>
            <a:r>
              <a:rPr lang="cs-CZ" sz="6731" spc="-133" dirty="0"/>
              <a:t> </a:t>
            </a:r>
            <a:r>
              <a:rPr lang="en-US" sz="6731" spc="-133" dirty="0"/>
              <a:t> T</a:t>
            </a:r>
            <a:r>
              <a:rPr lang="en-GB" sz="6731" spc="-273" dirty="0" err="1"/>
              <a:t>alks</a:t>
            </a:r>
            <a:endParaRPr lang="en-GB" sz="6731" spc="-273" dirty="0"/>
          </a:p>
        </p:txBody>
      </p:sp>
      <p:sp>
        <p:nvSpPr>
          <p:cNvPr id="4" name="TextBox 3"/>
          <p:cNvSpPr txBox="1"/>
          <p:nvPr/>
        </p:nvSpPr>
        <p:spPr>
          <a:xfrm>
            <a:off x="458013" y="1328637"/>
            <a:ext cx="5535463" cy="987963"/>
          </a:xfrm>
          <a:prstGeom prst="rect">
            <a:avLst/>
          </a:prstGeom>
          <a:noFill/>
        </p:spPr>
        <p:txBody>
          <a:bodyPr wrap="square" rtlCol="0">
            <a:spAutoFit/>
          </a:bodyPr>
          <a:lstStyle/>
          <a:p>
            <a:pPr defTabSz="554492">
              <a:spcAft>
                <a:spcPts val="1092"/>
              </a:spcAft>
            </a:pPr>
            <a:r>
              <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rPr>
              <a:t>On 16-17 October, Deloitte hosted “CXO Talks”, a panel moderated by Diana </a:t>
            </a:r>
            <a:r>
              <a:rPr lang="en-GB" sz="1455" dirty="0" err="1">
                <a:solidFill>
                  <a:prstClr val="white"/>
                </a:solidFill>
                <a:latin typeface="Verdana" panose="020B0604030504040204" pitchFamily="34" charset="0"/>
                <a:ea typeface="Verdana" panose="020B0604030504040204" pitchFamily="34" charset="0"/>
                <a:cs typeface="Verdana" panose="020B0604030504040204" pitchFamily="34" charset="0"/>
              </a:rPr>
              <a:t>Rádl</a:t>
            </a:r>
            <a:r>
              <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rPr>
              <a:t> Rogerová with seven board members of leading Czech banks – CEOs, CFOs, COOs and a Chief Retail Officer</a:t>
            </a:r>
            <a:r>
              <a:rPr lang="en-GB" sz="1455" dirty="0" smtClean="0">
                <a:solidFill>
                  <a:prstClr val="white"/>
                </a:solidFill>
                <a:latin typeface="Verdana" panose="020B0604030504040204" pitchFamily="34" charset="0"/>
                <a:ea typeface="Verdana" panose="020B0604030504040204" pitchFamily="34" charset="0"/>
                <a:cs typeface="Verdana" panose="020B0604030504040204" pitchFamily="34" charset="0"/>
              </a:rPr>
              <a:t>.</a:t>
            </a:r>
            <a:endPar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p:cNvSpPr txBox="1"/>
          <p:nvPr/>
        </p:nvSpPr>
        <p:spPr>
          <a:xfrm>
            <a:off x="458013" y="267773"/>
            <a:ext cx="9475581" cy="838948"/>
          </a:xfrm>
          <a:prstGeom prst="rect">
            <a:avLst/>
          </a:prstGeom>
          <a:noFill/>
        </p:spPr>
        <p:txBody>
          <a:bodyPr wrap="square" rtlCol="0">
            <a:spAutoFit/>
          </a:bodyPr>
          <a:lstStyle/>
          <a:p>
            <a:pPr defTabSz="554492"/>
            <a:r>
              <a:rPr lang="en-GB" sz="2426" b="1" dirty="0">
                <a:solidFill>
                  <a:prstClr val="white"/>
                </a:solidFill>
                <a:latin typeface="Verdana" panose="020B0604030504040204" pitchFamily="34" charset="0"/>
                <a:ea typeface="Verdana" panose="020B0604030504040204" pitchFamily="34" charset="0"/>
                <a:cs typeface="Verdana" panose="020B0604030504040204" pitchFamily="34" charset="0"/>
              </a:rPr>
              <a:t>“CXO Talks” Event</a:t>
            </a:r>
          </a:p>
          <a:p>
            <a:pPr defTabSz="554492"/>
            <a:r>
              <a:rPr lang="en-GB" sz="2426" dirty="0">
                <a:solidFill>
                  <a:prstClr val="white"/>
                </a:solidFill>
                <a:latin typeface="Verdana" panose="020B0604030504040204" pitchFamily="34" charset="0"/>
                <a:ea typeface="Verdana" panose="020B0604030504040204" pitchFamily="34" charset="0"/>
                <a:cs typeface="Verdana" panose="020B0604030504040204" pitchFamily="34" charset="0"/>
              </a:rPr>
              <a:t>FS Audit / Advisory of the future</a:t>
            </a:r>
          </a:p>
        </p:txBody>
      </p:sp>
      <p:pic>
        <p:nvPicPr>
          <p:cNvPr id="6" name="Picture 5"/>
          <p:cNvPicPr>
            <a:picLocks/>
          </p:cNvPicPr>
          <p:nvPr/>
        </p:nvPicPr>
        <p:blipFill>
          <a:blip r:embed="rId2"/>
          <a:stretch>
            <a:fillRect/>
          </a:stretch>
        </p:blipFill>
        <p:spPr>
          <a:xfrm>
            <a:off x="8686092" y="3548488"/>
            <a:ext cx="982369" cy="982369"/>
          </a:xfrm>
          <a:prstGeom prst="rect">
            <a:avLst/>
          </a:prstGeom>
        </p:spPr>
      </p:pic>
      <p:pic>
        <p:nvPicPr>
          <p:cNvPr id="7" name="Picture 6"/>
          <p:cNvPicPr>
            <a:picLocks/>
          </p:cNvPicPr>
          <p:nvPr/>
        </p:nvPicPr>
        <p:blipFill>
          <a:blip r:embed="rId3"/>
          <a:stretch>
            <a:fillRect/>
          </a:stretch>
        </p:blipFill>
        <p:spPr>
          <a:xfrm>
            <a:off x="11031778" y="2385534"/>
            <a:ext cx="982369" cy="982369"/>
          </a:xfrm>
          <a:prstGeom prst="rect">
            <a:avLst/>
          </a:prstGeom>
        </p:spPr>
      </p:pic>
      <p:pic>
        <p:nvPicPr>
          <p:cNvPr id="8" name="Picture 7"/>
          <p:cNvPicPr>
            <a:picLocks/>
          </p:cNvPicPr>
          <p:nvPr/>
        </p:nvPicPr>
        <p:blipFill>
          <a:blip r:embed="rId4">
            <a:extLst>
              <a:ext uri="{28A0092B-C50C-407E-A947-70E740481C1C}">
                <a14:useLocalDpi xmlns:a14="http://schemas.microsoft.com/office/drawing/2010/main" val="0"/>
              </a:ext>
            </a:extLst>
          </a:blip>
          <a:stretch>
            <a:fillRect/>
          </a:stretch>
        </p:blipFill>
        <p:spPr>
          <a:xfrm>
            <a:off x="8686092" y="2385534"/>
            <a:ext cx="982369" cy="982369"/>
          </a:xfrm>
          <a:prstGeom prst="rect">
            <a:avLst/>
          </a:prstGeom>
        </p:spPr>
      </p:pic>
      <p:pic>
        <p:nvPicPr>
          <p:cNvPr id="9" name="Picture 8"/>
          <p:cNvPicPr>
            <a:picLocks/>
          </p:cNvPicPr>
          <p:nvPr/>
        </p:nvPicPr>
        <p:blipFill>
          <a:blip r:embed="rId5"/>
          <a:stretch>
            <a:fillRect/>
          </a:stretch>
        </p:blipFill>
        <p:spPr>
          <a:xfrm>
            <a:off x="9841286" y="2387047"/>
            <a:ext cx="982369" cy="982369"/>
          </a:xfrm>
          <a:prstGeom prst="rect">
            <a:avLst/>
          </a:prstGeom>
        </p:spPr>
      </p:pic>
      <p:pic>
        <p:nvPicPr>
          <p:cNvPr id="10" name="Picture 9"/>
          <p:cNvPicPr>
            <a:picLocks/>
          </p:cNvPicPr>
          <p:nvPr/>
        </p:nvPicPr>
        <p:blipFill>
          <a:blip r:embed="rId6"/>
          <a:stretch>
            <a:fillRect/>
          </a:stretch>
        </p:blipFill>
        <p:spPr>
          <a:xfrm>
            <a:off x="9841286" y="3548488"/>
            <a:ext cx="982369" cy="982369"/>
          </a:xfrm>
          <a:prstGeom prst="rect">
            <a:avLst/>
          </a:prstGeom>
        </p:spPr>
      </p:pic>
      <p:pic>
        <p:nvPicPr>
          <p:cNvPr id="11" name="Picture 10"/>
          <p:cNvPicPr>
            <a:picLocks/>
          </p:cNvPicPr>
          <p:nvPr/>
        </p:nvPicPr>
        <p:blipFill>
          <a:blip r:embed="rId7"/>
          <a:stretch>
            <a:fillRect/>
          </a:stretch>
        </p:blipFill>
        <p:spPr>
          <a:xfrm>
            <a:off x="10998345" y="3548488"/>
            <a:ext cx="982369" cy="982369"/>
          </a:xfrm>
          <a:prstGeom prst="rect">
            <a:avLst/>
          </a:prstGeom>
        </p:spPr>
      </p:pic>
      <p:pic>
        <p:nvPicPr>
          <p:cNvPr id="12" name="Picture 11"/>
          <p:cNvPicPr>
            <a:picLocks/>
          </p:cNvPicPr>
          <p:nvPr/>
        </p:nvPicPr>
        <p:blipFill>
          <a:blip r:embed="rId8"/>
          <a:stretch>
            <a:fillRect/>
          </a:stretch>
        </p:blipFill>
        <p:spPr>
          <a:xfrm>
            <a:off x="9841286" y="4709929"/>
            <a:ext cx="982369" cy="982369"/>
          </a:xfrm>
          <a:prstGeom prst="rect">
            <a:avLst/>
          </a:prstGeom>
        </p:spPr>
      </p:pic>
      <p:sp>
        <p:nvSpPr>
          <p:cNvPr id="13" name="TextBox 12"/>
          <p:cNvSpPr txBox="1"/>
          <p:nvPr/>
        </p:nvSpPr>
        <p:spPr>
          <a:xfrm>
            <a:off x="551070" y="6390836"/>
            <a:ext cx="11594294" cy="338554"/>
          </a:xfrm>
          <a:prstGeom prst="rect">
            <a:avLst/>
          </a:prstGeom>
          <a:noFill/>
        </p:spPr>
        <p:txBody>
          <a:bodyPr wrap="square" rtlCol="0">
            <a:spAutoFit/>
          </a:bodyPr>
          <a:lstStyle/>
          <a:p>
            <a:r>
              <a:rPr lang="en-GB" sz="1600" dirty="0">
                <a:solidFill>
                  <a:schemeClr val="bg1"/>
                </a:solidFill>
                <a:latin typeface="Verdana" panose="020B0604030504040204" pitchFamily="34" charset="0"/>
                <a:ea typeface="Verdana" panose="020B0604030504040204" pitchFamily="34" charset="0"/>
                <a:cs typeface="Verdana" panose="020B0604030504040204" pitchFamily="34" charset="0"/>
              </a:rPr>
              <a:t>For more information please contact </a:t>
            </a:r>
            <a:r>
              <a:rPr lang="en-US" sz="1600" b="1" i="1" dirty="0">
                <a:solidFill>
                  <a:srgbClr val="62B5E5"/>
                </a:solidFill>
                <a:latin typeface="Verdana"/>
              </a:rPr>
              <a:t>Diana R</a:t>
            </a:r>
            <a:r>
              <a:rPr lang="cs-CZ" sz="1600" b="1" i="1" dirty="0" err="1">
                <a:solidFill>
                  <a:srgbClr val="62B5E5"/>
                </a:solidFill>
                <a:latin typeface="Verdana"/>
              </a:rPr>
              <a:t>ádl</a:t>
            </a:r>
            <a:r>
              <a:rPr lang="cs-CZ" sz="1600" b="1" i="1" dirty="0">
                <a:solidFill>
                  <a:srgbClr val="62B5E5"/>
                </a:solidFill>
                <a:latin typeface="Verdana"/>
              </a:rPr>
              <a:t> Rogerová </a:t>
            </a:r>
            <a:r>
              <a:rPr lang="en-GB" sz="1600" dirty="0">
                <a:solidFill>
                  <a:schemeClr val="bg1"/>
                </a:solidFill>
                <a:latin typeface="Verdana" panose="020B0604030504040204" pitchFamily="34" charset="0"/>
                <a:ea typeface="Verdana" panose="020B0604030504040204" pitchFamily="34" charset="0"/>
                <a:cs typeface="Verdana" panose="020B0604030504040204" pitchFamily="34" charset="0"/>
              </a:rPr>
              <a:t>or </a:t>
            </a:r>
            <a:r>
              <a:rPr lang="cs-CZ" sz="1600" b="1" i="1" dirty="0">
                <a:solidFill>
                  <a:srgbClr val="62B5E5"/>
                </a:solidFill>
                <a:latin typeface="Verdana"/>
              </a:rPr>
              <a:t>Petr Brich </a:t>
            </a:r>
            <a:endParaRPr lang="en-GB"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p:cNvSpPr txBox="1"/>
          <p:nvPr/>
        </p:nvSpPr>
        <p:spPr>
          <a:xfrm>
            <a:off x="597706" y="4471741"/>
            <a:ext cx="8454854" cy="540148"/>
          </a:xfrm>
          <a:prstGeom prst="rect">
            <a:avLst/>
          </a:prstGeom>
          <a:noFill/>
        </p:spPr>
        <p:txBody>
          <a:bodyPr wrap="square" rtlCol="0">
            <a:spAutoFit/>
          </a:bodyPr>
          <a:lstStyle/>
          <a:p>
            <a:pPr marL="207935" indent="-207935" defTabSz="554492">
              <a:spcAft>
                <a:spcPts val="1092"/>
              </a:spcAft>
              <a:buFont typeface="Wingdings" panose="05000000000000000000" pitchFamily="2" charset="2"/>
              <a:buChar char="Ø"/>
            </a:pP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K. </a:t>
            </a:r>
            <a:r>
              <a:rPr lang="en-GB" sz="1455" i="1" dirty="0" err="1">
                <a:solidFill>
                  <a:prstClr val="white"/>
                </a:solidFill>
                <a:latin typeface="Verdana" panose="020B0604030504040204" pitchFamily="34" charset="0"/>
                <a:ea typeface="Verdana" panose="020B0604030504040204" pitchFamily="34" charset="0"/>
                <a:cs typeface="Verdana" panose="020B0604030504040204" pitchFamily="34" charset="0"/>
              </a:rPr>
              <a:t>Soukeník</a:t>
            </a: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 COO </a:t>
            </a:r>
            <a:r>
              <a:rPr lang="en-GB" sz="1455" i="1" dirty="0" err="1">
                <a:solidFill>
                  <a:prstClr val="white"/>
                </a:solidFill>
                <a:latin typeface="Verdana" panose="020B0604030504040204" pitchFamily="34" charset="0"/>
                <a:ea typeface="Verdana" panose="020B0604030504040204" pitchFamily="34" charset="0"/>
                <a:cs typeface="Verdana" panose="020B0604030504040204" pitchFamily="34" charset="0"/>
              </a:rPr>
              <a:t>Sberbank</a:t>
            </a: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 “In FS Audit, there are only 2 relevant firms in CZ,</a:t>
            </a:r>
            <a:b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b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Deloitte being one of them; Deloitte has the broadest skills coverage among Big 4</a:t>
            </a:r>
            <a:r>
              <a:rPr lang="en-GB" sz="1455" i="1" dirty="0" smtClean="0">
                <a:solidFill>
                  <a:prstClr val="white"/>
                </a:solidFill>
                <a:latin typeface="Verdana" panose="020B0604030504040204" pitchFamily="34" charset="0"/>
                <a:ea typeface="Verdana" panose="020B0604030504040204" pitchFamily="34" charset="0"/>
                <a:cs typeface="Verdana" panose="020B0604030504040204" pitchFamily="34" charset="0"/>
              </a:rPr>
              <a:t>“</a:t>
            </a:r>
            <a:endPar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Freeform 430"/>
          <p:cNvSpPr>
            <a:spLocks noChangeAspect="1" noEditPoints="1"/>
          </p:cNvSpPr>
          <p:nvPr/>
        </p:nvSpPr>
        <p:spPr bwMode="auto">
          <a:xfrm>
            <a:off x="125951" y="6348461"/>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US" sz="1092" dirty="0">
              <a:solidFill>
                <a:prstClr val="black"/>
              </a:solidFill>
              <a:latin typeface="Verdana"/>
            </a:endParaRPr>
          </a:p>
        </p:txBody>
      </p:sp>
      <p:sp>
        <p:nvSpPr>
          <p:cNvPr id="16" name="TextBox 15"/>
          <p:cNvSpPr txBox="1"/>
          <p:nvPr/>
        </p:nvSpPr>
        <p:spPr>
          <a:xfrm>
            <a:off x="458013" y="2357119"/>
            <a:ext cx="7463005" cy="1941814"/>
          </a:xfrm>
          <a:prstGeom prst="rect">
            <a:avLst/>
          </a:prstGeom>
          <a:noFill/>
        </p:spPr>
        <p:txBody>
          <a:bodyPr wrap="square" rtlCol="0">
            <a:spAutoFit/>
          </a:bodyPr>
          <a:lstStyle/>
          <a:p>
            <a:pPr marL="207935" indent="-207935" defTabSz="554492">
              <a:spcAft>
                <a:spcPts val="1092"/>
              </a:spcAft>
              <a:buFont typeface="Arial" panose="020B0604020202020204" pitchFamily="34" charset="0"/>
              <a:buChar char="•"/>
            </a:pPr>
            <a:r>
              <a:rPr lang="en-GB" sz="1455" dirty="0" smtClean="0">
                <a:solidFill>
                  <a:prstClr val="white"/>
                </a:solidFill>
                <a:latin typeface="Verdana" panose="020B0604030504040204" pitchFamily="34" charset="0"/>
                <a:ea typeface="Verdana" panose="020B0604030504040204" pitchFamily="34" charset="0"/>
                <a:cs typeface="Verdana" panose="020B0604030504040204" pitchFamily="34" charset="0"/>
              </a:rPr>
              <a:t>The </a:t>
            </a:r>
            <a:r>
              <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rPr>
              <a:t>session provided senior FSI professionals from across DCE with valuable insights into the priorities and challenges of CXOs and in how they perceive Deloitte as an Audit and Advisory firm. </a:t>
            </a:r>
          </a:p>
          <a:p>
            <a:pPr marL="207935" indent="-207935" defTabSz="554492">
              <a:spcAft>
                <a:spcPts val="1092"/>
              </a:spcAft>
              <a:buFont typeface="Arial" panose="020B0604020202020204" pitchFamily="34" charset="0"/>
              <a:buChar char="•"/>
            </a:pPr>
            <a:r>
              <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rPr>
              <a:t>The learnings from the event will be reflected in selective adjustments to our services delivery model.</a:t>
            </a:r>
          </a:p>
          <a:p>
            <a:pPr marL="207935" indent="-207935" defTabSz="554492">
              <a:spcAft>
                <a:spcPts val="1092"/>
              </a:spcAft>
              <a:buFont typeface="Arial" panose="020B0604020202020204" pitchFamily="34" charset="0"/>
              <a:buChar char="•"/>
            </a:pPr>
            <a:r>
              <a:rPr lang="en-GB" sz="1455" dirty="0">
                <a:solidFill>
                  <a:prstClr val="white"/>
                </a:solidFill>
                <a:latin typeface="Verdana" panose="020B0604030504040204" pitchFamily="34" charset="0"/>
                <a:ea typeface="Verdana" panose="020B0604030504040204" pitchFamily="34" charset="0"/>
                <a:cs typeface="Verdana" panose="020B0604030504040204" pitchFamily="34" charset="0"/>
              </a:rPr>
              <a:t>The overall feedback on Deloitte was positive, clearly showing that we have been moving into the right direction with our strategy and offerings:</a:t>
            </a:r>
          </a:p>
        </p:txBody>
      </p:sp>
      <p:sp>
        <p:nvSpPr>
          <p:cNvPr id="17" name="TextBox 16"/>
          <p:cNvSpPr txBox="1"/>
          <p:nvPr/>
        </p:nvSpPr>
        <p:spPr>
          <a:xfrm>
            <a:off x="597706" y="5060195"/>
            <a:ext cx="8604483" cy="1129027"/>
          </a:xfrm>
          <a:prstGeom prst="rect">
            <a:avLst/>
          </a:prstGeom>
          <a:noFill/>
        </p:spPr>
        <p:txBody>
          <a:bodyPr wrap="square" rtlCol="0">
            <a:spAutoFit/>
          </a:bodyPr>
          <a:lstStyle/>
          <a:p>
            <a:pPr marL="207935" indent="-207935" defTabSz="554492">
              <a:spcAft>
                <a:spcPts val="1092"/>
              </a:spcAft>
              <a:buFont typeface="Wingdings" panose="05000000000000000000" pitchFamily="2" charset="2"/>
              <a:buChar char="Ø"/>
            </a:pPr>
            <a:r>
              <a:rPr lang="en-GB" sz="1455" i="1" dirty="0" smtClean="0">
                <a:solidFill>
                  <a:prstClr val="white"/>
                </a:solidFill>
                <a:latin typeface="Verdana" panose="020B0604030504040204" pitchFamily="34" charset="0"/>
                <a:ea typeface="Verdana" panose="020B0604030504040204" pitchFamily="34" charset="0"/>
                <a:cs typeface="Verdana" panose="020B0604030504040204" pitchFamily="34" charset="0"/>
              </a:rPr>
              <a:t>L</a:t>
            </a: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 </a:t>
            </a:r>
            <a:r>
              <a:rPr lang="en-GB" sz="1455" i="1" dirty="0" err="1">
                <a:solidFill>
                  <a:prstClr val="white"/>
                </a:solidFill>
                <a:latin typeface="Verdana" panose="020B0604030504040204" pitchFamily="34" charset="0"/>
                <a:ea typeface="Verdana" panose="020B0604030504040204" pitchFamily="34" charset="0"/>
                <a:cs typeface="Verdana" panose="020B0604030504040204" pitchFamily="34" charset="0"/>
              </a:rPr>
              <a:t>Tešić</a:t>
            </a: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 CFO UniCredit: ”Up to 30% of CFO time goes to regulatory – regulatory competence of the advisor is key”</a:t>
            </a:r>
          </a:p>
          <a:p>
            <a:pPr marL="207935" indent="-207935" defTabSz="554492">
              <a:spcAft>
                <a:spcPts val="1092"/>
              </a:spcAft>
              <a:buFont typeface="Wingdings" panose="05000000000000000000" pitchFamily="2" charset="2"/>
              <a:buChar char="Ø"/>
            </a:pP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T. </a:t>
            </a:r>
            <a:r>
              <a:rPr lang="en-GB" sz="1455" i="1" dirty="0" err="1">
                <a:solidFill>
                  <a:prstClr val="white"/>
                </a:solidFill>
                <a:latin typeface="Verdana" panose="020B0604030504040204" pitchFamily="34" charset="0"/>
                <a:ea typeface="Verdana" panose="020B0604030504040204" pitchFamily="34" charset="0"/>
                <a:cs typeface="Verdana" panose="020B0604030504040204" pitchFamily="34" charset="0"/>
              </a:rPr>
              <a:t>Spurný</a:t>
            </a:r>
            <a:r>
              <a:rPr lang="en-GB" sz="1455" i="1" dirty="0">
                <a:solidFill>
                  <a:prstClr val="white"/>
                </a:solidFill>
                <a:latin typeface="Verdana" panose="020B0604030504040204" pitchFamily="34" charset="0"/>
                <a:ea typeface="Verdana" panose="020B0604030504040204" pitchFamily="34" charset="0"/>
                <a:cs typeface="Verdana" panose="020B0604030504040204" pitchFamily="34" charset="0"/>
              </a:rPr>
              <a:t>, CEO MONETA: “Capability of combining technology with customer experience and data is key for advisors, plus the ability to implement.”</a:t>
            </a:r>
          </a:p>
        </p:txBody>
      </p:sp>
    </p:spTree>
    <p:extLst>
      <p:ext uri="{BB962C8B-B14F-4D97-AF65-F5344CB8AC3E}">
        <p14:creationId xmlns:p14="http://schemas.microsoft.com/office/powerpoint/2010/main" val="555053877"/>
      </p:ext>
    </p:extLst>
  </p:cSld>
  <p:clrMapOvr>
    <a:masterClrMapping/>
  </p:clrMapOvr>
  <p:transition spd="slow" advClick="0" advTm="20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44527" y="386656"/>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defTabSz="739305">
              <a:spcBef>
                <a:spcPts val="0"/>
              </a:spcBef>
              <a:buSzPct val="100000"/>
            </a:pPr>
            <a:r>
              <a:rPr lang="cs-CZ" b="1" dirty="0">
                <a:solidFill>
                  <a:srgbClr val="FFFFFF"/>
                </a:solidFill>
                <a:latin typeface="Verdana"/>
              </a:rPr>
              <a:t>Country by Country Reporting</a:t>
            </a:r>
            <a:endParaRPr lang="en-US" dirty="0">
              <a:solidFill>
                <a:srgbClr val="FFFFFF"/>
              </a:solidFill>
              <a:latin typeface="Verdana"/>
            </a:endParaRPr>
          </a:p>
        </p:txBody>
      </p:sp>
      <p:sp>
        <p:nvSpPr>
          <p:cNvPr id="155" name="Rectangle 154"/>
          <p:cNvSpPr/>
          <p:nvPr/>
        </p:nvSpPr>
        <p:spPr>
          <a:xfrm>
            <a:off x="315719" y="2042768"/>
            <a:ext cx="6334774" cy="234341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defTabSz="1219113"/>
            <a:r>
              <a:rPr lang="en-GB" sz="1698" dirty="0">
                <a:solidFill>
                  <a:prstClr val="white"/>
                </a:solidFill>
                <a:latin typeface="Verdana"/>
                <a:ea typeface="Verdana" panose="020B0604030504040204" pitchFamily="34" charset="0"/>
                <a:cs typeface="Verdana" panose="020B0604030504040204" pitchFamily="34" charset="0"/>
              </a:rPr>
              <a:t>Country by Country Reporting training took place on Thursday, 19 October 2017. It </a:t>
            </a:r>
            <a:r>
              <a:rPr lang="en-US" sz="1698" dirty="0">
                <a:solidFill>
                  <a:prstClr val="white"/>
                </a:solidFill>
                <a:latin typeface="Verdana"/>
                <a:ea typeface="Verdana" panose="020B0604030504040204" pitchFamily="34" charset="0"/>
                <a:cs typeface="Verdana" panose="020B0604030504040204" pitchFamily="34" charset="0"/>
              </a:rPr>
              <a:t>was designed to </a:t>
            </a:r>
            <a:r>
              <a:rPr lang="en-GB" sz="1698" dirty="0">
                <a:solidFill>
                  <a:prstClr val="white"/>
                </a:solidFill>
                <a:latin typeface="Verdana"/>
                <a:ea typeface="Verdana" panose="020B0604030504040204" pitchFamily="34" charset="0"/>
                <a:cs typeface="Verdana" panose="020B0604030504040204" pitchFamily="34" charset="0"/>
              </a:rPr>
              <a:t>pinpoint  the obligations of all Czech entities that are part of multinational groups with a turnover exceeding EUR 750 million. </a:t>
            </a:r>
          </a:p>
          <a:p>
            <a:pPr defTabSz="1219113"/>
            <a:endParaRPr lang="en-GB" sz="1698" dirty="0">
              <a:solidFill>
                <a:prstClr val="white"/>
              </a:solidFill>
              <a:latin typeface="Verdana"/>
              <a:ea typeface="Verdana" panose="020B0604030504040204" pitchFamily="34" charset="0"/>
              <a:cs typeface="Verdana" panose="020B0604030504040204" pitchFamily="34" charset="0"/>
            </a:endParaRPr>
          </a:p>
          <a:p>
            <a:pPr defTabSz="1219113"/>
            <a:r>
              <a:rPr lang="en-GB" sz="1698" dirty="0">
                <a:solidFill>
                  <a:srgbClr val="86BC25"/>
                </a:solidFill>
                <a:latin typeface="Verdana"/>
                <a:ea typeface="Verdana" panose="020B0604030504040204" pitchFamily="34" charset="0"/>
                <a:cs typeface="Verdana" panose="020B0604030504040204" pitchFamily="34" charset="0"/>
              </a:rPr>
              <a:t>The first obligation involves filing a notification  (“</a:t>
            </a:r>
            <a:r>
              <a:rPr lang="en-GB" sz="1698" dirty="0" err="1">
                <a:solidFill>
                  <a:srgbClr val="86BC25"/>
                </a:solidFill>
                <a:latin typeface="Verdana"/>
                <a:ea typeface="Verdana" panose="020B0604030504040204" pitchFamily="34" charset="0"/>
                <a:cs typeface="Verdana" panose="020B0604030504040204" pitchFamily="34" charset="0"/>
              </a:rPr>
              <a:t>ohlášení</a:t>
            </a:r>
            <a:r>
              <a:rPr lang="en-GB" sz="1698" dirty="0">
                <a:solidFill>
                  <a:srgbClr val="86BC25"/>
                </a:solidFill>
                <a:latin typeface="Verdana"/>
                <a:ea typeface="Verdana" panose="020B0604030504040204" pitchFamily="34" charset="0"/>
                <a:cs typeface="Verdana" panose="020B0604030504040204" pitchFamily="34" charset="0"/>
              </a:rPr>
              <a:t>”) to the Specialised Tax Office by 31 October 2017. </a:t>
            </a:r>
            <a:endParaRPr lang="en-GB" sz="2668" dirty="0">
              <a:solidFill>
                <a:srgbClr val="86BC25"/>
              </a:solidFill>
              <a:latin typeface="Verdana"/>
            </a:endParaRPr>
          </a:p>
        </p:txBody>
      </p:sp>
      <p:cxnSp>
        <p:nvCxnSpPr>
          <p:cNvPr id="20" name="Straight Connector 19"/>
          <p:cNvCxnSpPr/>
          <p:nvPr/>
        </p:nvCxnSpPr>
        <p:spPr>
          <a:xfrm>
            <a:off x="315720" y="849573"/>
            <a:ext cx="11405983" cy="38001"/>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095776"/>
            <a:ext cx="8541915" cy="614912"/>
          </a:xfrm>
          <a:prstGeom prst="rect">
            <a:avLst/>
          </a:prstGeom>
        </p:spPr>
        <p:txBody>
          <a:bodyPr wrap="square">
            <a:spAutoFit/>
          </a:bodyPr>
          <a:lstStyle/>
          <a:p>
            <a:pPr defTabSz="554492">
              <a:spcBef>
                <a:spcPts val="411"/>
              </a:spcBef>
              <a:buSzPct val="100000"/>
              <a:defRPr/>
            </a:pPr>
            <a:r>
              <a:rPr lang="en-US" sz="1698" i="1" dirty="0">
                <a:solidFill>
                  <a:srgbClr val="FFFFFF"/>
                </a:solidFill>
                <a:latin typeface="Verdana"/>
              </a:rPr>
              <a:t>For more information please </a:t>
            </a:r>
            <a:r>
              <a:rPr lang="cs-CZ" sz="1698" i="1" dirty="0" err="1">
                <a:solidFill>
                  <a:srgbClr val="FFFFFF"/>
                </a:solidFill>
                <a:latin typeface="Verdana"/>
              </a:rPr>
              <a:t>contact</a:t>
            </a:r>
            <a:r>
              <a:rPr lang="cs-CZ" sz="1698" i="1" dirty="0">
                <a:solidFill>
                  <a:srgbClr val="FFFFFF"/>
                </a:solidFill>
                <a:latin typeface="Verdana"/>
              </a:rPr>
              <a:t> </a:t>
            </a:r>
            <a:r>
              <a:rPr lang="cs-CZ" sz="1698" b="1" i="1" dirty="0">
                <a:solidFill>
                  <a:srgbClr val="62B5E5"/>
                </a:solidFill>
                <a:latin typeface="Verdana"/>
              </a:rPr>
              <a:t>Gabriela Justova</a:t>
            </a:r>
            <a:r>
              <a:rPr lang="en-US" sz="1698" b="1" i="1" dirty="0">
                <a:solidFill>
                  <a:srgbClr val="0076A8"/>
                </a:solidFill>
                <a:latin typeface="Verdana"/>
              </a:rPr>
              <a:t/>
            </a:r>
            <a:br>
              <a:rPr lang="en-US" sz="1698" b="1" i="1" dirty="0">
                <a:solidFill>
                  <a:srgbClr val="0076A8"/>
                </a:solidFill>
                <a:latin typeface="Verdana"/>
              </a:rPr>
            </a:br>
            <a:endParaRPr lang="en-US" sz="1698" b="1" i="1" dirty="0">
              <a:solidFill>
                <a:srgbClr val="0076A8"/>
              </a:solidFill>
              <a:latin typeface="Verdana"/>
            </a:endParaRPr>
          </a:p>
        </p:txBody>
      </p:sp>
      <p:sp>
        <p:nvSpPr>
          <p:cNvPr id="24" name="Freeform 430"/>
          <p:cNvSpPr>
            <a:spLocks noChangeAspect="1" noEditPoints="1"/>
          </p:cNvSpPr>
          <p:nvPr/>
        </p:nvSpPr>
        <p:spPr bwMode="auto">
          <a:xfrm>
            <a:off x="470293" y="6057196"/>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US" sz="1092" dirty="0">
              <a:solidFill>
                <a:prstClr val="black"/>
              </a:solidFill>
              <a:latin typeface="Verdana"/>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7740" y="1811729"/>
            <a:ext cx="4711931" cy="3141288"/>
          </a:xfrm>
          <a:prstGeom prst="rect">
            <a:avLst/>
          </a:prstGeom>
        </p:spPr>
      </p:pic>
    </p:spTree>
    <p:extLst>
      <p:ext uri="{BB962C8B-B14F-4D97-AF65-F5344CB8AC3E}">
        <p14:creationId xmlns:p14="http://schemas.microsoft.com/office/powerpoint/2010/main" val="2036887787"/>
      </p:ext>
    </p:extLst>
  </p:cSld>
  <p:clrMapOvr>
    <a:masterClrMapping/>
  </p:clrMapOvr>
  <p:transition spd="slow" advClick="0" advTm="1400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75791" name="think-cell Slide" r:id="rId5" imgW="374" imgH="374" progId="TCLayout.ActiveDocument.1">
                  <p:embed/>
                </p:oleObj>
              </mc:Choice>
              <mc:Fallback>
                <p:oleObj name="think-cell Slide" r:id="rId5" imgW="374" imgH="374" progId="TCLayout.ActiveDocument.1">
                  <p:embed/>
                  <p:pic>
                    <p:nvPicPr>
                      <p:cNvPr id="10" name="Object 9" hidden="1"/>
                      <p:cNvPicPr/>
                      <p:nvPr/>
                    </p:nvPicPr>
                    <p:blipFill>
                      <a:blip r:embed="rId6"/>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p:txBody>
          <a:bodyPr/>
          <a:lstStyle/>
          <a:p>
            <a:r>
              <a:rPr lang="en-US" dirty="0" smtClean="0"/>
              <a:t>Open Positions at Deloitte</a:t>
            </a:r>
            <a:endParaRPr lang="en-US" dirty="0"/>
          </a:p>
        </p:txBody>
      </p:sp>
      <p:sp>
        <p:nvSpPr>
          <p:cNvPr id="17" name="Rectangle 16"/>
          <p:cNvSpPr/>
          <p:nvPr/>
        </p:nvSpPr>
        <p:spPr>
          <a:xfrm>
            <a:off x="477838" y="5418823"/>
            <a:ext cx="7214733" cy="8738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93" b="0" i="1" u="none" strike="noStrike" kern="0" cap="none" spc="0" normalizeH="0" baseline="0" noProof="0" dirty="0">
                <a:ln>
                  <a:noFill/>
                </a:ln>
                <a:solidFill>
                  <a:srgbClr val="D0D0CE"/>
                </a:solidFill>
                <a:effectLst/>
                <a:uLnTx/>
                <a:uFillTx/>
                <a:latin typeface="Verdana"/>
                <a:ea typeface="+mn-ea"/>
                <a:cs typeface="+mn-cs"/>
              </a:rPr>
              <a:t>Do you know that you are eligible to receive a </a:t>
            </a:r>
            <a:r>
              <a:rPr kumimoji="0" lang="en-US" sz="1693" b="1" i="1" u="none" strike="noStrike" kern="0" cap="none" spc="0" normalizeH="0" baseline="0" noProof="0" dirty="0">
                <a:ln>
                  <a:noFill/>
                </a:ln>
                <a:solidFill>
                  <a:prstClr val="white"/>
                </a:solidFill>
                <a:effectLst/>
                <a:uLnTx/>
                <a:uFillTx/>
                <a:latin typeface="Verdana"/>
                <a:ea typeface="+mn-ea"/>
                <a:cs typeface="+mn-cs"/>
              </a:rPr>
              <a:t>special STAR awards bonus</a:t>
            </a:r>
            <a:r>
              <a:rPr kumimoji="0" lang="en-US" sz="1693" b="0" i="1" u="none" strike="noStrike" kern="0" cap="none" spc="0" normalizeH="0" baseline="0" noProof="0" dirty="0">
                <a:ln>
                  <a:noFill/>
                </a:ln>
                <a:solidFill>
                  <a:srgbClr val="D0D0CE"/>
                </a:solidFill>
                <a:effectLst/>
                <a:uLnTx/>
                <a:uFillTx/>
                <a:latin typeface="Verdana"/>
                <a:ea typeface="+mn-ea"/>
                <a:cs typeface="+mn-cs"/>
              </a:rPr>
              <a:t> if you recommend a suitable candidate </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who</a:t>
            </a:r>
            <a:r>
              <a:rPr kumimoji="0" lang="cs-CZ" sz="1693" b="0" i="1" u="none" strike="noStrike" kern="0" cap="none" spc="0" normalizeH="0" baseline="0" noProof="0" dirty="0" smtClean="0">
                <a:ln>
                  <a:noFill/>
                </a:ln>
                <a:solidFill>
                  <a:srgbClr val="D0D0CE"/>
                </a:solidFill>
                <a:effectLst/>
                <a:uLnTx/>
                <a:uFillTx/>
                <a:latin typeface="Verdana"/>
                <a:ea typeface="+mn-ea"/>
                <a:cs typeface="+mn-cs"/>
              </a:rPr>
              <a:t/>
            </a:r>
            <a:br>
              <a:rPr kumimoji="0" lang="cs-CZ" sz="1693" b="0" i="1" u="none" strike="noStrike" kern="0" cap="none" spc="0" normalizeH="0" baseline="0" noProof="0" dirty="0" smtClean="0">
                <a:ln>
                  <a:noFill/>
                </a:ln>
                <a:solidFill>
                  <a:srgbClr val="D0D0CE"/>
                </a:solidFill>
                <a:effectLst/>
                <a:uLnTx/>
                <a:uFillTx/>
                <a:latin typeface="Verdana"/>
                <a:ea typeface="+mn-ea"/>
                <a:cs typeface="+mn-cs"/>
              </a:rPr>
            </a:br>
            <a:r>
              <a:rPr kumimoji="0" lang="en-US" sz="1693" b="0" i="1" u="none" strike="noStrike" kern="0" cap="none" spc="0" normalizeH="0" baseline="0" noProof="0" dirty="0" smtClean="0">
                <a:ln>
                  <a:noFill/>
                </a:ln>
                <a:solidFill>
                  <a:srgbClr val="D0D0CE"/>
                </a:solidFill>
                <a:effectLst/>
                <a:uLnTx/>
                <a:uFillTx/>
                <a:latin typeface="Verdana"/>
                <a:ea typeface="+mn-ea"/>
                <a:cs typeface="+mn-cs"/>
              </a:rPr>
              <a:t>is </a:t>
            </a:r>
            <a:r>
              <a:rPr kumimoji="0" lang="en-US" sz="1693" b="0" i="1" u="none" strike="noStrike" kern="0" cap="none" spc="0" normalizeH="0" baseline="0" noProof="0" dirty="0">
                <a:ln>
                  <a:noFill/>
                </a:ln>
                <a:solidFill>
                  <a:srgbClr val="D0D0CE"/>
                </a:solidFill>
                <a:effectLst/>
                <a:uLnTx/>
                <a:uFillTx/>
                <a:latin typeface="Verdana"/>
                <a:ea typeface="+mn-ea"/>
                <a:cs typeface="+mn-cs"/>
              </a:rPr>
              <a:t>then hired</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a:t>
            </a:r>
            <a:endParaRPr kumimoji="0" lang="en-US" sz="1693" b="0" i="1" u="none" strike="noStrike" kern="0" cap="none" spc="0" normalizeH="0" baseline="0" noProof="0" dirty="0">
              <a:ln>
                <a:noFill/>
              </a:ln>
              <a:solidFill>
                <a:srgbClr val="D0D0CE"/>
              </a:solidFill>
              <a:effectLst/>
              <a:uLnTx/>
              <a:uFillTx/>
              <a:latin typeface="Verdana"/>
              <a:ea typeface="+mn-ea"/>
              <a:cs typeface="+mn-cs"/>
            </a:endParaRPr>
          </a:p>
        </p:txBody>
      </p:sp>
      <p:sp>
        <p:nvSpPr>
          <p:cNvPr id="5" name="Pentagon 4"/>
          <p:cNvSpPr/>
          <p:nvPr/>
        </p:nvSpPr>
        <p:spPr>
          <a:xfrm>
            <a:off x="2874305" y="1438953"/>
            <a:ext cx="4640400" cy="504000"/>
          </a:xfrm>
          <a:prstGeom prst="homePlate">
            <a:avLst/>
          </a:prstGeom>
          <a:solidFill>
            <a:schemeClr val="bg1">
              <a:lumMod val="75000"/>
            </a:schemeClr>
          </a:solidFill>
          <a:ln w="15875">
            <a:solidFill>
              <a:srgbClr val="BBBCBC">
                <a:alpha val="26000"/>
              </a:srgbClr>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Solution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Architect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6" name="Rectangle 5"/>
          <p:cNvSpPr/>
          <p:nvPr/>
        </p:nvSpPr>
        <p:spPr>
          <a:xfrm>
            <a:off x="477838" y="1438953"/>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lvl="0" defTabSz="865522">
              <a:lnSpc>
                <a:spcPct val="90000"/>
              </a:lnSpc>
              <a:spcBef>
                <a:spcPct val="0"/>
              </a:spcBef>
              <a:spcAft>
                <a:spcPct val="35000"/>
              </a:spcAft>
              <a:defRPr/>
            </a:pPr>
            <a:r>
              <a:rPr lang="cs-CZ" sz="1693" dirty="0">
                <a:solidFill>
                  <a:prstClr val="white"/>
                </a:solidFill>
              </a:rPr>
              <a:t>Deloitte CE</a:t>
            </a:r>
          </a:p>
        </p:txBody>
      </p:sp>
      <p:sp>
        <p:nvSpPr>
          <p:cNvPr id="7" name="Pentagon 6"/>
          <p:cNvSpPr/>
          <p:nvPr/>
        </p:nvSpPr>
        <p:spPr>
          <a:xfrm>
            <a:off x="2874305" y="2094587"/>
            <a:ext cx="4640400" cy="504000"/>
          </a:xfrm>
          <a:prstGeom prst="homePlate">
            <a:avLst/>
          </a:prstGeom>
          <a:solidFill>
            <a:schemeClr val="bg2"/>
          </a:solidFill>
          <a:ln w="15875">
            <a:solidFill>
              <a:srgbClr val="D0D0C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Junior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Independence</a:t>
            </a:r>
            <a:endParaRPr kumimoji="0" lang="cs-CZ"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8" name="Rectangle 7"/>
          <p:cNvSpPr/>
          <p:nvPr/>
        </p:nvSpPr>
        <p:spPr>
          <a:xfrm>
            <a:off x="477838" y="2094587"/>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err="1" smtClean="0">
                <a:ln>
                  <a:noFill/>
                </a:ln>
                <a:solidFill>
                  <a:prstClr val="white"/>
                </a:solidFill>
                <a:effectLst/>
                <a:uLnTx/>
                <a:uFillTx/>
                <a:latin typeface="Verdana"/>
                <a:ea typeface="+mn-ea"/>
                <a:cs typeface="+mn-cs"/>
              </a:rPr>
              <a:t>Deloitte</a:t>
            </a: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 CE</a:t>
            </a: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9" name="Pentagon 8"/>
          <p:cNvSpPr/>
          <p:nvPr/>
        </p:nvSpPr>
        <p:spPr>
          <a:xfrm>
            <a:off x="2874305" y="2750221"/>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Corporate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Finance)</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477838" y="2750221"/>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3" name="Pentagon 12"/>
          <p:cNvSpPr/>
          <p:nvPr/>
        </p:nvSpPr>
        <p:spPr>
          <a:xfrm>
            <a:off x="2874305" y="3405855"/>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Transaction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Services</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 name="Rectangle 13"/>
          <p:cNvSpPr/>
          <p:nvPr/>
        </p:nvSpPr>
        <p:spPr>
          <a:xfrm>
            <a:off x="477838" y="3405855"/>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5" name="Pentagon 14"/>
          <p:cNvSpPr/>
          <p:nvPr/>
        </p:nvSpPr>
        <p:spPr>
          <a:xfrm>
            <a:off x="2874305" y="4061489"/>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(FSI)</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9" name="Rectangle 18"/>
          <p:cNvSpPr/>
          <p:nvPr/>
        </p:nvSpPr>
        <p:spPr>
          <a:xfrm>
            <a:off x="477838" y="4061489"/>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Tax</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Pentagon 20"/>
          <p:cNvSpPr/>
          <p:nvPr/>
        </p:nvSpPr>
        <p:spPr>
          <a:xfrm>
            <a:off x="2874305" y="4699396"/>
            <a:ext cx="459468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lang="cs-CZ" sz="1600" dirty="0" smtClean="0">
                <a:solidFill>
                  <a:prstClr val="black"/>
                </a:solidFill>
                <a:latin typeface="Verdana"/>
              </a:rPr>
              <a:t>HR </a:t>
            </a:r>
            <a:r>
              <a:rPr lang="cs-CZ" sz="1600" dirty="0" err="1" smtClean="0">
                <a:solidFill>
                  <a:prstClr val="black"/>
                </a:solidFill>
                <a:latin typeface="Verdana"/>
              </a:rPr>
              <a:t>Administrator</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22" name="Rectangle 21"/>
          <p:cNvSpPr/>
          <p:nvPr/>
        </p:nvSpPr>
        <p:spPr>
          <a:xfrm>
            <a:off x="477838" y="4717122"/>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defTabSz="865522">
              <a:lnSpc>
                <a:spcPct val="90000"/>
              </a:lnSpc>
              <a:spcBef>
                <a:spcPct val="0"/>
              </a:spcBef>
              <a:spcAft>
                <a:spcPct val="35000"/>
              </a:spcAft>
            </a:pPr>
            <a:endParaRPr lang="cs-CZ" sz="1693" dirty="0">
              <a:solidFill>
                <a:prstClr val="white"/>
              </a:solidFill>
              <a:latin typeface="Verdana"/>
            </a:endParaRPr>
          </a:p>
          <a:p>
            <a:pPr defTabSz="865522">
              <a:lnSpc>
                <a:spcPct val="90000"/>
              </a:lnSpc>
              <a:spcBef>
                <a:spcPct val="0"/>
              </a:spcBef>
              <a:spcAft>
                <a:spcPct val="35000"/>
              </a:spcAft>
            </a:pPr>
            <a:r>
              <a:rPr lang="cs-CZ" sz="1693" dirty="0" smtClean="0">
                <a:solidFill>
                  <a:prstClr val="white"/>
                </a:solidFill>
                <a:latin typeface="Verdana"/>
              </a:rPr>
              <a:t>Internal </a:t>
            </a:r>
            <a:r>
              <a:rPr lang="cs-CZ" sz="1693" dirty="0" err="1">
                <a:solidFill>
                  <a:prstClr val="white"/>
                </a:solidFill>
                <a:latin typeface="Verdana"/>
              </a:rPr>
              <a:t>Services</a:t>
            </a:r>
            <a:r>
              <a:rPr lang="en-US" sz="1693" dirty="0">
                <a:solidFill>
                  <a:prstClr val="white"/>
                </a:solidFill>
                <a:latin typeface="Verdana"/>
              </a:rPr>
              <a:t>		</a:t>
            </a:r>
          </a:p>
        </p:txBody>
      </p:sp>
      <p:sp>
        <p:nvSpPr>
          <p:cNvPr id="23" name="Rectangle 22"/>
          <p:cNvSpPr/>
          <p:nvPr/>
        </p:nvSpPr>
        <p:spPr>
          <a:xfrm>
            <a:off x="817213" y="6352488"/>
            <a:ext cx="89654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our </a:t>
            </a:r>
            <a:r>
              <a:rPr kumimoji="0" lang="en-US" sz="1600" b="1" i="1" u="none" strike="noStrike" kern="1200" cap="none" spc="0" normalizeH="0" baseline="0" noProof="0" dirty="0">
                <a:ln>
                  <a:noFill/>
                </a:ln>
                <a:solidFill>
                  <a:srgbClr val="62B5E5"/>
                </a:solidFill>
                <a:effectLst/>
                <a:uLnTx/>
                <a:uFillTx/>
                <a:latin typeface="Verdana"/>
                <a:ea typeface="+mn-ea"/>
                <a:cs typeface="+mn-cs"/>
              </a:rPr>
              <a:t>recruitment </a:t>
            </a:r>
            <a:r>
              <a:rPr kumimoji="0" lang="en-US" sz="1600" b="1" i="1" u="none" strike="noStrike" kern="1200" cap="none" spc="0" normalizeH="0" baseline="0" noProof="0" dirty="0" smtClean="0">
                <a:ln>
                  <a:noFill/>
                </a:ln>
                <a:solidFill>
                  <a:srgbClr val="62B5E5"/>
                </a:solidFill>
                <a:effectLst/>
                <a:uLnTx/>
                <a:uFillTx/>
                <a:latin typeface="Verdana"/>
                <a:ea typeface="+mn-ea"/>
                <a:cs typeface="+mn-cs"/>
              </a:rPr>
              <a:t>team</a:t>
            </a:r>
            <a:endParaRPr kumimoji="0" lang="en-US" sz="1600" b="0" i="1" u="none" strike="noStrike" kern="1200" cap="none" spc="0" normalizeH="0" baseline="0" noProof="0" dirty="0">
              <a:ln>
                <a:noFill/>
              </a:ln>
              <a:solidFill>
                <a:prstClr val="white"/>
              </a:solidFill>
              <a:effectLst/>
              <a:uLnTx/>
              <a:uFillTx/>
              <a:latin typeface="Verdana"/>
              <a:ea typeface="+mn-ea"/>
              <a:cs typeface="+mn-cs"/>
            </a:endParaRPr>
          </a:p>
        </p:txBody>
      </p:sp>
      <p:sp>
        <p:nvSpPr>
          <p:cNvPr id="24"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736109" y="0"/>
            <a:ext cx="4464000" cy="6858000"/>
          </a:xfrm>
          <a:prstGeom prst="rect">
            <a:avLst/>
          </a:prstGeom>
        </p:spPr>
      </p:pic>
    </p:spTree>
    <p:extLst>
      <p:ext uri="{BB962C8B-B14F-4D97-AF65-F5344CB8AC3E}">
        <p14:creationId xmlns:p14="http://schemas.microsoft.com/office/powerpoint/2010/main" val="946200908"/>
      </p:ext>
    </p:extLst>
  </p:cSld>
  <p:clrMapOvr>
    <a:masterClrMapping/>
  </p:clrMapOvr>
  <p:transition spd="slow" advClick="0" advTm="14000">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6942" y="6171894"/>
            <a:ext cx="10738008" cy="584775"/>
          </a:xfrm>
          <a:prstGeom prst="rect">
            <a:avLst/>
          </a:prstGeom>
        </p:spPr>
        <p:txBody>
          <a:bodyPr wrap="square">
            <a:spAutoFit/>
          </a:bodyPr>
          <a:lstStyle/>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600" b="0" i="1" u="none" strike="noStrike" kern="1200" cap="none" spc="0" normalizeH="0" baseline="0" noProof="0" dirty="0" smtClean="0">
                <a:ln>
                  <a:noFill/>
                </a:ln>
                <a:solidFill>
                  <a:srgbClr val="FFFFFF"/>
                </a:solidFill>
                <a:effectLst/>
                <a:uLnTx/>
                <a:uFillTx/>
                <a:latin typeface="Verdana"/>
              </a:rPr>
              <a:t>For more information please reach out to </a:t>
            </a:r>
            <a:r>
              <a:rPr lang="cs-CZ" sz="1600" b="1" i="1" dirty="0" smtClean="0">
                <a:solidFill>
                  <a:srgbClr val="62B5E5"/>
                </a:solidFill>
                <a:latin typeface="Verdana"/>
              </a:rPr>
              <a:t>Erika Sanderova</a:t>
            </a:r>
            <a:r>
              <a:rPr kumimoji="0" lang="en-US" sz="1600" b="1" i="1" u="none" strike="noStrike" kern="1200" cap="none" spc="0" normalizeH="0" baseline="0" noProof="0" dirty="0" smtClean="0">
                <a:ln>
                  <a:noFill/>
                </a:ln>
                <a:solidFill>
                  <a:srgbClr val="0076A8"/>
                </a:solidFill>
                <a:effectLst/>
                <a:uLnTx/>
                <a:uFillTx/>
                <a:latin typeface="Verdana"/>
              </a:rPr>
              <a:t/>
            </a:r>
            <a:br>
              <a:rPr kumimoji="0" lang="en-US" sz="1600" b="1" i="1" u="none" strike="noStrike" kern="1200" cap="none" spc="0" normalizeH="0" baseline="0" noProof="0" dirty="0" smtClean="0">
                <a:ln>
                  <a:noFill/>
                </a:ln>
                <a:solidFill>
                  <a:srgbClr val="0076A8"/>
                </a:solidFill>
                <a:effectLst/>
                <a:uLnTx/>
                <a:uFillTx/>
                <a:latin typeface="Verdana"/>
              </a:rPr>
            </a:br>
            <a:endParaRPr kumimoji="0" lang="en-US" sz="1600" b="1" i="1" u="none" strike="noStrike" kern="1200" cap="none" spc="0" normalizeH="0" baseline="0" noProof="0" dirty="0">
              <a:ln>
                <a:noFill/>
              </a:ln>
              <a:solidFill>
                <a:srgbClr val="0076A8"/>
              </a:solidFill>
              <a:effectLst/>
              <a:uLnTx/>
              <a:uFillTx/>
              <a:latin typeface="Verdana"/>
            </a:endParaRPr>
          </a:p>
        </p:txBody>
      </p:sp>
      <p:sp>
        <p:nvSpPr>
          <p:cNvPr id="15" name="Freeform 430"/>
          <p:cNvSpPr>
            <a:spLocks noChangeAspect="1" noEditPoints="1"/>
          </p:cNvSpPr>
          <p:nvPr/>
        </p:nvSpPr>
        <p:spPr bwMode="auto">
          <a:xfrm>
            <a:off x="519939" y="6191847"/>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en-US" sz="3200" b="1" dirty="0">
                <a:solidFill>
                  <a:prstClr val="white"/>
                </a:solidFill>
              </a:rPr>
              <a:t>Another </a:t>
            </a:r>
            <a:r>
              <a:rPr lang="cs-CZ" sz="3200" b="1" dirty="0" err="1" smtClean="0">
                <a:solidFill>
                  <a:prstClr val="white"/>
                </a:solidFill>
              </a:rPr>
              <a:t>successfull</a:t>
            </a:r>
            <a:r>
              <a:rPr lang="cs-CZ" sz="3200" b="1" dirty="0" smtClean="0">
                <a:solidFill>
                  <a:prstClr val="white"/>
                </a:solidFill>
              </a:rPr>
              <a:t> </a:t>
            </a:r>
            <a:r>
              <a:rPr lang="en-US" sz="3200" b="1" dirty="0" smtClean="0">
                <a:solidFill>
                  <a:prstClr val="white"/>
                </a:solidFill>
              </a:rPr>
              <a:t>VAT seminar</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01649" y="1561899"/>
            <a:ext cx="7062933" cy="3708708"/>
          </a:xfrm>
          <a:prstGeom prst="rect">
            <a:avLst/>
          </a:prstGeom>
        </p:spPr>
        <p:txBody>
          <a:bodyPr wrap="square">
            <a:spAutoFit/>
          </a:bodyPr>
          <a:lstStyle/>
          <a:p>
            <a:pPr defTabSz="895350">
              <a:spcAft>
                <a:spcPts val="1800"/>
              </a:spcAft>
            </a:pPr>
            <a:r>
              <a:rPr lang="en-US" sz="2200" dirty="0">
                <a:solidFill>
                  <a:schemeClr val="bg1"/>
                </a:solidFill>
              </a:rPr>
              <a:t>This year’s event saw the participation of more than 100 clients from among various economic sectors</a:t>
            </a:r>
            <a:r>
              <a:rPr lang="en-US" sz="2200" dirty="0" smtClean="0">
                <a:solidFill>
                  <a:schemeClr val="bg1"/>
                </a:solidFill>
              </a:rPr>
              <a:t>.</a:t>
            </a:r>
            <a:r>
              <a:rPr lang="cs-CZ" sz="2200" dirty="0" smtClean="0">
                <a:solidFill>
                  <a:schemeClr val="bg1"/>
                </a:solidFill>
              </a:rPr>
              <a:t> </a:t>
            </a:r>
            <a:r>
              <a:rPr lang="cs-CZ" sz="2200" dirty="0" err="1" smtClean="0">
                <a:solidFill>
                  <a:schemeClr val="bg1"/>
                </a:solidFill>
              </a:rPr>
              <a:t>It</a:t>
            </a:r>
            <a:r>
              <a:rPr lang="cs-CZ" sz="2200" dirty="0" smtClean="0">
                <a:solidFill>
                  <a:schemeClr val="bg1"/>
                </a:solidFill>
              </a:rPr>
              <a:t> </a:t>
            </a:r>
            <a:r>
              <a:rPr lang="cs-CZ" sz="2200" dirty="0" err="1" smtClean="0">
                <a:solidFill>
                  <a:schemeClr val="bg1"/>
                </a:solidFill>
              </a:rPr>
              <a:t>took</a:t>
            </a:r>
            <a:r>
              <a:rPr lang="cs-CZ" sz="2200" dirty="0">
                <a:solidFill>
                  <a:schemeClr val="bg1"/>
                </a:solidFill>
              </a:rPr>
              <a:t> place </a:t>
            </a:r>
            <a:r>
              <a:rPr lang="cs-CZ" sz="2200" dirty="0" smtClean="0">
                <a:solidFill>
                  <a:schemeClr val="bg1"/>
                </a:solidFill>
              </a:rPr>
              <a:t>on 16 </a:t>
            </a:r>
            <a:r>
              <a:rPr lang="cs-CZ" sz="2200" dirty="0" err="1">
                <a:solidFill>
                  <a:schemeClr val="bg1"/>
                </a:solidFill>
              </a:rPr>
              <a:t>October</a:t>
            </a:r>
            <a:r>
              <a:rPr lang="cs-CZ" sz="2200" dirty="0">
                <a:solidFill>
                  <a:schemeClr val="bg1"/>
                </a:solidFill>
              </a:rPr>
              <a:t> </a:t>
            </a:r>
            <a:r>
              <a:rPr lang="cs-CZ" sz="2200" dirty="0" smtClean="0">
                <a:solidFill>
                  <a:schemeClr val="bg1"/>
                </a:solidFill>
              </a:rPr>
              <a:t>2017 in </a:t>
            </a:r>
            <a:r>
              <a:rPr lang="cs-CZ" sz="2200" dirty="0">
                <a:solidFill>
                  <a:schemeClr val="bg1"/>
                </a:solidFill>
              </a:rPr>
              <a:t>Hotel </a:t>
            </a:r>
            <a:r>
              <a:rPr lang="cs-CZ" sz="2200" dirty="0" err="1">
                <a:solidFill>
                  <a:schemeClr val="bg1"/>
                </a:solidFill>
              </a:rPr>
              <a:t>Grandior</a:t>
            </a:r>
            <a:r>
              <a:rPr lang="cs-CZ" sz="2200" dirty="0">
                <a:solidFill>
                  <a:schemeClr val="bg1"/>
                </a:solidFill>
              </a:rPr>
              <a:t>, Prague </a:t>
            </a:r>
            <a:r>
              <a:rPr lang="cs-CZ" sz="2200" dirty="0" smtClean="0">
                <a:solidFill>
                  <a:schemeClr val="bg1"/>
                </a:solidFill>
              </a:rPr>
              <a:t>1,</a:t>
            </a:r>
            <a:endParaRPr lang="en-US" sz="2200" dirty="0">
              <a:solidFill>
                <a:schemeClr val="bg1"/>
              </a:solidFill>
            </a:endParaRPr>
          </a:p>
          <a:p>
            <a:pPr defTabSz="895350">
              <a:spcAft>
                <a:spcPts val="1800"/>
              </a:spcAft>
            </a:pPr>
            <a:r>
              <a:rPr lang="en-US" sz="2200" dirty="0">
                <a:solidFill>
                  <a:schemeClr val="bg1"/>
                </a:solidFill>
              </a:rPr>
              <a:t>During the afternoon workshops, our VAT team assisted the seminar participants with solving specific issues of their respective economic sectors. The individual approach, advice and other recommendations were highly appreciated by the participants.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2944" y="4032777"/>
            <a:ext cx="3475277" cy="231685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2945" y="1561899"/>
            <a:ext cx="3475277" cy="2316851"/>
          </a:xfrm>
          <a:prstGeom prst="rect">
            <a:avLst/>
          </a:prstGeom>
        </p:spPr>
      </p:pic>
    </p:spTree>
    <p:extLst>
      <p:ext uri="{BB962C8B-B14F-4D97-AF65-F5344CB8AC3E}">
        <p14:creationId xmlns:p14="http://schemas.microsoft.com/office/powerpoint/2010/main" val="1562570299"/>
      </p:ext>
    </p:extLst>
  </p:cSld>
  <p:clrMapOvr>
    <a:masterClrMapping/>
  </p:clrMapOvr>
  <p:transition spd="slow" advClick="0" advTm="14000">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1547" y="461687"/>
            <a:ext cx="10817235" cy="468894"/>
          </a:xfrm>
        </p:spPr>
        <p:txBody>
          <a:bodyPr>
            <a:noAutofit/>
          </a:bodyPr>
          <a:lstStyle/>
          <a:p>
            <a:pPr algn="l"/>
            <a:r>
              <a:rPr lang="en-US" sz="3600" b="1" dirty="0" smtClean="0">
                <a:solidFill>
                  <a:schemeClr val="bg1"/>
                </a:solidFill>
              </a:rPr>
              <a:t>Experience Management Consulting</a:t>
            </a:r>
          </a:p>
        </p:txBody>
      </p:sp>
      <p:sp>
        <p:nvSpPr>
          <p:cNvPr id="10" name="Subtitle 2"/>
          <p:cNvSpPr txBox="1">
            <a:spLocks/>
          </p:cNvSpPr>
          <p:nvPr/>
        </p:nvSpPr>
        <p:spPr>
          <a:xfrm>
            <a:off x="5471605" y="2905012"/>
            <a:ext cx="6282246" cy="352681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Aft>
                <a:spcPts val="1200"/>
              </a:spcAft>
            </a:pPr>
            <a:r>
              <a:rPr lang="en-US" sz="2800" dirty="0" smtClean="0">
                <a:solidFill>
                  <a:schemeClr val="accent3"/>
                </a:solidFill>
              </a:rPr>
              <a:t>Students</a:t>
            </a:r>
            <a:r>
              <a:rPr lang="en-US" sz="2800" dirty="0" smtClean="0">
                <a:solidFill>
                  <a:schemeClr val="bg1"/>
                </a:solidFill>
              </a:rPr>
              <a:t> became Deloitte consultants for a day!</a:t>
            </a:r>
          </a:p>
          <a:p>
            <a:pPr algn="l">
              <a:lnSpc>
                <a:spcPct val="150000"/>
              </a:lnSpc>
            </a:pPr>
            <a:r>
              <a:rPr lang="en-US" sz="2000" dirty="0" smtClean="0">
                <a:solidFill>
                  <a:schemeClr val="bg1"/>
                </a:solidFill>
              </a:rPr>
              <a:t>With guidance from mentors from the </a:t>
            </a:r>
            <a:r>
              <a:rPr lang="en-US" sz="2000" dirty="0" smtClean="0">
                <a:solidFill>
                  <a:schemeClr val="accent3"/>
                </a:solidFill>
              </a:rPr>
              <a:t>Finance Transformation team</a:t>
            </a:r>
            <a:r>
              <a:rPr lang="en-US" sz="2000" dirty="0" smtClean="0">
                <a:solidFill>
                  <a:schemeClr val="bg1"/>
                </a:solidFill>
              </a:rPr>
              <a:t>, students helped their client with strategic changes in production, process optimization and they proposed an implementation plan during a one day workshop.</a:t>
            </a:r>
            <a:endParaRPr lang="en-US" sz="2000" dirty="0">
              <a:solidFill>
                <a:schemeClr val="bg1"/>
              </a:solidFill>
            </a:endParaRPr>
          </a:p>
        </p:txBody>
      </p:sp>
      <p:sp>
        <p:nvSpPr>
          <p:cNvPr id="8" name="Freeform 805"/>
          <p:cNvSpPr>
            <a:spLocks noChangeAspect="1" noEditPoints="1"/>
          </p:cNvSpPr>
          <p:nvPr/>
        </p:nvSpPr>
        <p:spPr bwMode="auto">
          <a:xfrm>
            <a:off x="5474456" y="1443001"/>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 name="Freeform 768"/>
          <p:cNvSpPr>
            <a:spLocks noChangeAspect="1" noEditPoints="1"/>
          </p:cNvSpPr>
          <p:nvPr/>
        </p:nvSpPr>
        <p:spPr bwMode="auto">
          <a:xfrm>
            <a:off x="5471605" y="2062884"/>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2" name="TextBox 1"/>
          <p:cNvSpPr txBox="1"/>
          <p:nvPr/>
        </p:nvSpPr>
        <p:spPr>
          <a:xfrm>
            <a:off x="6043557" y="1489749"/>
            <a:ext cx="2530134" cy="400110"/>
          </a:xfrm>
          <a:prstGeom prst="rect">
            <a:avLst/>
          </a:prstGeom>
          <a:noFill/>
        </p:spPr>
        <p:txBody>
          <a:bodyPr wrap="square" rtlCol="0">
            <a:spAutoFit/>
          </a:bodyPr>
          <a:lstStyle/>
          <a:p>
            <a:r>
              <a:rPr lang="en-US" sz="2000" dirty="0" smtClean="0">
                <a:solidFill>
                  <a:schemeClr val="bg1"/>
                </a:solidFill>
              </a:rPr>
              <a:t>October 5</a:t>
            </a:r>
            <a:r>
              <a:rPr lang="en-US" sz="2000" baseline="30000" dirty="0" smtClean="0">
                <a:solidFill>
                  <a:schemeClr val="bg1"/>
                </a:solidFill>
              </a:rPr>
              <a:t>th</a:t>
            </a:r>
            <a:r>
              <a:rPr lang="en-US" sz="2000" dirty="0" smtClean="0">
                <a:solidFill>
                  <a:schemeClr val="bg1"/>
                </a:solidFill>
              </a:rPr>
              <a:t>, 2017</a:t>
            </a:r>
          </a:p>
        </p:txBody>
      </p:sp>
      <p:sp>
        <p:nvSpPr>
          <p:cNvPr id="12" name="TextBox 11"/>
          <p:cNvSpPr txBox="1"/>
          <p:nvPr/>
        </p:nvSpPr>
        <p:spPr>
          <a:xfrm>
            <a:off x="6043557" y="2132798"/>
            <a:ext cx="1924050" cy="400110"/>
          </a:xfrm>
          <a:prstGeom prst="rect">
            <a:avLst/>
          </a:prstGeom>
          <a:noFill/>
        </p:spPr>
        <p:txBody>
          <a:bodyPr wrap="square" rtlCol="0">
            <a:spAutoFit/>
          </a:bodyPr>
          <a:lstStyle/>
          <a:p>
            <a:r>
              <a:rPr lang="en-US" sz="2000" dirty="0" smtClean="0">
                <a:solidFill>
                  <a:schemeClr val="bg1"/>
                </a:solidFill>
              </a:rPr>
              <a:t>Nile House</a:t>
            </a:r>
          </a:p>
        </p:txBody>
      </p:sp>
      <p:pic>
        <p:nvPicPr>
          <p:cNvPr id="7" name="Picture 6"/>
          <p:cNvPicPr>
            <a:picLocks noChangeAspect="1"/>
          </p:cNvPicPr>
          <p:nvPr/>
        </p:nvPicPr>
        <p:blipFill>
          <a:blip r:embed="rId2"/>
          <a:stretch>
            <a:fillRect/>
          </a:stretch>
        </p:blipFill>
        <p:spPr>
          <a:xfrm>
            <a:off x="0" y="1788023"/>
            <a:ext cx="5286800" cy="4151222"/>
          </a:xfrm>
          <a:prstGeom prst="rect">
            <a:avLst/>
          </a:prstGeom>
        </p:spPr>
      </p:pic>
    </p:spTree>
    <p:extLst>
      <p:ext uri="{BB962C8B-B14F-4D97-AF65-F5344CB8AC3E}">
        <p14:creationId xmlns:p14="http://schemas.microsoft.com/office/powerpoint/2010/main" val="1657095859"/>
      </p:ext>
    </p:extLst>
  </p:cSld>
  <p:clrMapOvr>
    <a:masterClrMapping/>
  </p:clrMapOvr>
  <p:transition spd="slow" advClick="0" advTm="14000">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1547" y="461687"/>
            <a:ext cx="10817235" cy="468894"/>
          </a:xfrm>
        </p:spPr>
        <p:txBody>
          <a:bodyPr>
            <a:noAutofit/>
          </a:bodyPr>
          <a:lstStyle/>
          <a:p>
            <a:pPr algn="l"/>
            <a:r>
              <a:rPr lang="en-US" sz="3600" b="1" dirty="0" smtClean="0">
                <a:solidFill>
                  <a:schemeClr val="bg1"/>
                </a:solidFill>
              </a:rPr>
              <a:t>Experience Management Consulting</a:t>
            </a:r>
          </a:p>
        </p:txBody>
      </p:sp>
      <p:sp>
        <p:nvSpPr>
          <p:cNvPr id="8" name="Freeform 805"/>
          <p:cNvSpPr>
            <a:spLocks noChangeAspect="1" noEditPoints="1"/>
          </p:cNvSpPr>
          <p:nvPr/>
        </p:nvSpPr>
        <p:spPr bwMode="auto">
          <a:xfrm>
            <a:off x="534398" y="1441706"/>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9" name="Freeform 768"/>
          <p:cNvSpPr>
            <a:spLocks noChangeAspect="1" noEditPoints="1"/>
          </p:cNvSpPr>
          <p:nvPr/>
        </p:nvSpPr>
        <p:spPr bwMode="auto">
          <a:xfrm>
            <a:off x="531547" y="2061589"/>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2" name="TextBox 1"/>
          <p:cNvSpPr txBox="1"/>
          <p:nvPr/>
        </p:nvSpPr>
        <p:spPr>
          <a:xfrm>
            <a:off x="1103499" y="1488454"/>
            <a:ext cx="2530134" cy="400110"/>
          </a:xfrm>
          <a:prstGeom prst="rect">
            <a:avLst/>
          </a:prstGeom>
          <a:noFill/>
        </p:spPr>
        <p:txBody>
          <a:bodyPr wrap="square" rtlCol="0">
            <a:spAutoFit/>
          </a:bodyPr>
          <a:lstStyle/>
          <a:p>
            <a:r>
              <a:rPr lang="en-US" sz="2000" dirty="0" smtClean="0">
                <a:solidFill>
                  <a:schemeClr val="bg1"/>
                </a:solidFill>
              </a:rPr>
              <a:t>October 5</a:t>
            </a:r>
            <a:r>
              <a:rPr lang="en-US" sz="2000" baseline="30000" dirty="0" smtClean="0">
                <a:solidFill>
                  <a:schemeClr val="bg1"/>
                </a:solidFill>
              </a:rPr>
              <a:t>th</a:t>
            </a:r>
            <a:r>
              <a:rPr lang="en-US" sz="2000" dirty="0" smtClean="0">
                <a:solidFill>
                  <a:schemeClr val="bg1"/>
                </a:solidFill>
              </a:rPr>
              <a:t>, 2017</a:t>
            </a:r>
          </a:p>
        </p:txBody>
      </p:sp>
      <p:sp>
        <p:nvSpPr>
          <p:cNvPr id="12" name="TextBox 11"/>
          <p:cNvSpPr txBox="1"/>
          <p:nvPr/>
        </p:nvSpPr>
        <p:spPr>
          <a:xfrm>
            <a:off x="1103499" y="2131503"/>
            <a:ext cx="1924050" cy="400110"/>
          </a:xfrm>
          <a:prstGeom prst="rect">
            <a:avLst/>
          </a:prstGeom>
          <a:noFill/>
        </p:spPr>
        <p:txBody>
          <a:bodyPr wrap="square" rtlCol="0">
            <a:spAutoFit/>
          </a:bodyPr>
          <a:lstStyle/>
          <a:p>
            <a:r>
              <a:rPr lang="en-US" sz="2000" dirty="0" smtClean="0">
                <a:solidFill>
                  <a:schemeClr val="bg1"/>
                </a:solidFill>
              </a:rPr>
              <a:t>Nile House</a:t>
            </a:r>
          </a:p>
        </p:txBody>
      </p:sp>
      <p:sp>
        <p:nvSpPr>
          <p:cNvPr id="11" name="TextBox 10"/>
          <p:cNvSpPr txBox="1"/>
          <p:nvPr/>
        </p:nvSpPr>
        <p:spPr>
          <a:xfrm>
            <a:off x="2487040" y="5382942"/>
            <a:ext cx="5253934" cy="923330"/>
          </a:xfrm>
          <a:prstGeom prst="rect">
            <a:avLst/>
          </a:prstGeom>
          <a:noFill/>
        </p:spPr>
        <p:txBody>
          <a:bodyPr wrap="square" rtlCol="0">
            <a:spAutoFit/>
          </a:bodyPr>
          <a:lstStyle/>
          <a:p>
            <a:r>
              <a:rPr lang="en-US" i="1" dirty="0" smtClean="0">
                <a:solidFill>
                  <a:schemeClr val="bg1"/>
                </a:solidFill>
              </a:rPr>
              <a:t>“I am pleasantly surprised by Consulting.</a:t>
            </a:r>
            <a:r>
              <a:rPr lang="cs-CZ" i="1" dirty="0" smtClean="0">
                <a:solidFill>
                  <a:schemeClr val="bg1"/>
                </a:solidFill>
              </a:rPr>
              <a:t/>
            </a:r>
            <a:br>
              <a:rPr lang="cs-CZ" i="1" dirty="0" smtClean="0">
                <a:solidFill>
                  <a:schemeClr val="bg1"/>
                </a:solidFill>
              </a:rPr>
            </a:br>
            <a:r>
              <a:rPr lang="en-US" i="1" dirty="0" smtClean="0">
                <a:solidFill>
                  <a:schemeClr val="bg1"/>
                </a:solidFill>
              </a:rPr>
              <a:t>I think I will choose Consulting as my minor now. </a:t>
            </a:r>
            <a:r>
              <a:rPr lang="en-US" i="1" dirty="0" smtClean="0">
                <a:solidFill>
                  <a:schemeClr val="accent3"/>
                </a:solidFill>
              </a:rPr>
              <a:t>Great experience.</a:t>
            </a:r>
            <a:r>
              <a:rPr lang="en-US" i="1" dirty="0" smtClean="0">
                <a:solidFill>
                  <a:schemeClr val="bg1"/>
                </a:solidFill>
              </a:rPr>
              <a:t>“</a:t>
            </a:r>
            <a:endParaRPr lang="en-US" i="1" dirty="0">
              <a:solidFill>
                <a:schemeClr val="bg1"/>
              </a:solidFill>
            </a:endParaRPr>
          </a:p>
        </p:txBody>
      </p:sp>
      <p:sp>
        <p:nvSpPr>
          <p:cNvPr id="13" name="TextBox 12"/>
          <p:cNvSpPr txBox="1"/>
          <p:nvPr/>
        </p:nvSpPr>
        <p:spPr>
          <a:xfrm>
            <a:off x="531547" y="2773088"/>
            <a:ext cx="4860788" cy="923330"/>
          </a:xfrm>
          <a:prstGeom prst="rect">
            <a:avLst/>
          </a:prstGeom>
          <a:noFill/>
        </p:spPr>
        <p:txBody>
          <a:bodyPr wrap="square" rtlCol="0">
            <a:spAutoFit/>
          </a:bodyPr>
          <a:lstStyle/>
          <a:p>
            <a:r>
              <a:rPr lang="en-US" i="1" dirty="0" smtClean="0">
                <a:solidFill>
                  <a:schemeClr val="bg1"/>
                </a:solidFill>
              </a:rPr>
              <a:t>“My friend recommended this workshop to me and I will definitely do the same. </a:t>
            </a:r>
            <a:r>
              <a:rPr lang="en-US" i="1" dirty="0" smtClean="0">
                <a:solidFill>
                  <a:schemeClr val="accent3"/>
                </a:solidFill>
              </a:rPr>
              <a:t>Thank you!</a:t>
            </a:r>
            <a:r>
              <a:rPr lang="en-US" i="1" dirty="0" smtClean="0">
                <a:solidFill>
                  <a:schemeClr val="bg1"/>
                </a:solidFill>
              </a:rPr>
              <a:t>“</a:t>
            </a:r>
            <a:endParaRPr lang="en-US" i="1" dirty="0">
              <a:solidFill>
                <a:schemeClr val="bg1"/>
              </a:solidFill>
            </a:endParaRPr>
          </a:p>
        </p:txBody>
      </p:sp>
      <p:sp>
        <p:nvSpPr>
          <p:cNvPr id="14" name="TextBox 13"/>
          <p:cNvSpPr txBox="1"/>
          <p:nvPr/>
        </p:nvSpPr>
        <p:spPr>
          <a:xfrm>
            <a:off x="1411190" y="3966576"/>
            <a:ext cx="5251268" cy="1200329"/>
          </a:xfrm>
          <a:prstGeom prst="rect">
            <a:avLst/>
          </a:prstGeom>
          <a:noFill/>
        </p:spPr>
        <p:txBody>
          <a:bodyPr wrap="square" rtlCol="0">
            <a:spAutoFit/>
          </a:bodyPr>
          <a:lstStyle/>
          <a:p>
            <a:r>
              <a:rPr lang="en-US" i="1" dirty="0" smtClean="0">
                <a:solidFill>
                  <a:schemeClr val="bg1"/>
                </a:solidFill>
              </a:rPr>
              <a:t>“Amazing experience. I had theoretical knowledge of consulting but today I had a  chance to get all day long hands-on experience. </a:t>
            </a:r>
            <a:r>
              <a:rPr lang="en-US" i="1" dirty="0" smtClean="0">
                <a:solidFill>
                  <a:schemeClr val="accent3"/>
                </a:solidFill>
              </a:rPr>
              <a:t>It was brilliant!</a:t>
            </a:r>
            <a:r>
              <a:rPr lang="en-US" i="1" dirty="0" smtClean="0">
                <a:solidFill>
                  <a:schemeClr val="bg1"/>
                </a:solidFill>
              </a:rPr>
              <a:t>“</a:t>
            </a:r>
            <a:endParaRPr lang="en-US" i="1" dirty="0">
              <a:solidFill>
                <a:schemeClr val="bg1"/>
              </a:solidFill>
            </a:endParaRPr>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r="6748"/>
          <a:stretch/>
        </p:blipFill>
        <p:spPr>
          <a:xfrm>
            <a:off x="8056492" y="3998264"/>
            <a:ext cx="4152925" cy="2505075"/>
          </a:xfrm>
          <a:prstGeom prst="rect">
            <a:avLst/>
          </a:prstGeom>
        </p:spPr>
      </p:pic>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r="14776"/>
          <a:stretch/>
        </p:blipFill>
        <p:spPr>
          <a:xfrm>
            <a:off x="8421709" y="1256336"/>
            <a:ext cx="3779000" cy="2494203"/>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192" y="1257136"/>
            <a:ext cx="2751518" cy="2492770"/>
          </a:xfrm>
          <a:prstGeom prst="rect">
            <a:avLst/>
          </a:prstGeom>
        </p:spPr>
      </p:pic>
    </p:spTree>
    <p:extLst>
      <p:ext uri="{BB962C8B-B14F-4D97-AF65-F5344CB8AC3E}">
        <p14:creationId xmlns:p14="http://schemas.microsoft.com/office/powerpoint/2010/main" val="3986218536"/>
      </p:ext>
    </p:extLst>
  </p:cSld>
  <p:clrMapOvr>
    <a:masterClrMapping/>
  </p:clrMapOvr>
  <p:transition spd="slow" advClick="0" advTm="14000">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74"/>
          <p:cNvGrpSpPr>
            <a:grpSpLocks noChangeAspect="1"/>
          </p:cNvGrpSpPr>
          <p:nvPr/>
        </p:nvGrpSpPr>
        <p:grpSpPr bwMode="auto">
          <a:xfrm>
            <a:off x="8691328" y="3321880"/>
            <a:ext cx="2972672" cy="2972672"/>
            <a:chOff x="1549" y="2327"/>
            <a:chExt cx="340" cy="340"/>
          </a:xfrm>
          <a:solidFill>
            <a:schemeClr val="bg2">
              <a:alpha val="28000"/>
            </a:schemeClr>
          </a:solidFill>
        </p:grpSpPr>
        <p:sp>
          <p:nvSpPr>
            <p:cNvPr id="10"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 name="Text Placeholder 4"/>
          <p:cNvSpPr>
            <a:spLocks noGrp="1"/>
          </p:cNvSpPr>
          <p:nvPr>
            <p:ph type="body" sz="quarter" idx="13"/>
          </p:nvPr>
        </p:nvSpPr>
        <p:spPr>
          <a:xfrm>
            <a:off x="479425" y="982347"/>
            <a:ext cx="5147711" cy="1271965"/>
          </a:xfrm>
        </p:spPr>
        <p:txBody>
          <a:bodyPr/>
          <a:lstStyle/>
          <a:p>
            <a:r>
              <a:rPr lang="cs-CZ" sz="4000" dirty="0" err="1" smtClean="0">
                <a:solidFill>
                  <a:srgbClr val="80C342"/>
                </a:solidFill>
              </a:rPr>
              <a:t>Results</a:t>
            </a:r>
            <a:endParaRPr lang="cs-CZ" sz="4000" dirty="0">
              <a:solidFill>
                <a:srgbClr val="80C342"/>
              </a:solidFill>
            </a:endParaRPr>
          </a:p>
        </p:txBody>
      </p:sp>
      <p:sp>
        <p:nvSpPr>
          <p:cNvPr id="2" name="Title 1"/>
          <p:cNvSpPr>
            <a:spLocks noGrp="1"/>
          </p:cNvSpPr>
          <p:nvPr>
            <p:ph type="title"/>
          </p:nvPr>
        </p:nvSpPr>
        <p:spPr/>
        <p:txBody>
          <a:bodyPr/>
          <a:lstStyle/>
          <a:p>
            <a:r>
              <a:rPr lang="en-US" sz="3600" dirty="0" smtClean="0"/>
              <a:t>Technology Fast 50 CE</a:t>
            </a:r>
            <a:endParaRPr lang="en-US" sz="3600" dirty="0"/>
          </a:p>
        </p:txBody>
      </p:sp>
      <p:sp>
        <p:nvSpPr>
          <p:cNvPr id="3" name="Text Placeholder 2"/>
          <p:cNvSpPr>
            <a:spLocks noGrp="1"/>
          </p:cNvSpPr>
          <p:nvPr>
            <p:ph idx="1"/>
          </p:nvPr>
        </p:nvSpPr>
        <p:spPr>
          <a:xfrm>
            <a:off x="501651" y="2441658"/>
            <a:ext cx="11165416" cy="813587"/>
          </a:xfrm>
        </p:spPr>
        <p:txBody>
          <a:bodyPr/>
          <a:lstStyle/>
          <a:p>
            <a:r>
              <a:rPr lang="en-US" sz="3200" b="1" i="1" dirty="0"/>
              <a:t>A Czech firm won in the main </a:t>
            </a:r>
            <a:r>
              <a:rPr lang="en-US" sz="3200" b="1" i="1" dirty="0" smtClean="0"/>
              <a:t>category</a:t>
            </a:r>
            <a:r>
              <a:rPr lang="cs-CZ" sz="3200" b="1" i="1" dirty="0" smtClean="0"/>
              <a:t> !</a:t>
            </a:r>
            <a:endParaRPr lang="en-US" sz="2400" b="1" i="1" dirty="0"/>
          </a:p>
        </p:txBody>
      </p:sp>
      <p:sp>
        <p:nvSpPr>
          <p:cNvPr id="4" name="Rectangle 3"/>
          <p:cNvSpPr/>
          <p:nvPr/>
        </p:nvSpPr>
        <p:spPr>
          <a:xfrm>
            <a:off x="4480372" y="3176588"/>
            <a:ext cx="5741377" cy="3108543"/>
          </a:xfrm>
          <a:prstGeom prst="rect">
            <a:avLst/>
          </a:prstGeom>
        </p:spPr>
        <p:txBody>
          <a:bodyPr wrap="square">
            <a:spAutoFit/>
          </a:bodyPr>
          <a:lstStyle/>
          <a:p>
            <a:r>
              <a:rPr lang="en-US" sz="8000" dirty="0">
                <a:solidFill>
                  <a:srgbClr val="80C342"/>
                </a:solidFill>
              </a:rPr>
              <a:t>#1</a:t>
            </a:r>
            <a:r>
              <a:rPr lang="en-US" sz="4400" b="1" dirty="0">
                <a:solidFill>
                  <a:schemeClr val="bg1"/>
                </a:solidFill>
              </a:rPr>
              <a:t/>
            </a:r>
            <a:br>
              <a:rPr lang="en-US" sz="4400" b="1" dirty="0">
                <a:solidFill>
                  <a:schemeClr val="bg1"/>
                </a:solidFill>
              </a:rPr>
            </a:br>
            <a:r>
              <a:rPr lang="en-US" sz="4400" dirty="0" smtClean="0">
                <a:solidFill>
                  <a:schemeClr val="bg1"/>
                </a:solidFill>
              </a:rPr>
              <a:t>Kiwi.com</a:t>
            </a:r>
          </a:p>
          <a:p>
            <a:endParaRPr lang="en-US" sz="2400" dirty="0" smtClean="0">
              <a:solidFill>
                <a:schemeClr val="bg1"/>
              </a:solidFill>
            </a:endParaRPr>
          </a:p>
          <a:p>
            <a:r>
              <a:rPr lang="en-US" sz="2400" dirty="0" smtClean="0">
                <a:solidFill>
                  <a:schemeClr val="bg1"/>
                </a:solidFill>
              </a:rPr>
              <a:t>The </a:t>
            </a:r>
            <a:r>
              <a:rPr lang="en-US" sz="2400" dirty="0">
                <a:solidFill>
                  <a:schemeClr val="bg1"/>
                </a:solidFill>
              </a:rPr>
              <a:t>fastest growing technology </a:t>
            </a:r>
            <a:r>
              <a:rPr lang="en-US" sz="2400" dirty="0" smtClean="0">
                <a:solidFill>
                  <a:schemeClr val="bg1"/>
                </a:solidFill>
              </a:rPr>
              <a:t>company</a:t>
            </a:r>
            <a:r>
              <a:rPr lang="cs-CZ" sz="2400" dirty="0" smtClean="0">
                <a:solidFill>
                  <a:schemeClr val="bg1"/>
                </a:solidFill>
              </a:rPr>
              <a:t> </a:t>
            </a:r>
            <a:r>
              <a:rPr lang="en-US" sz="2400" dirty="0" smtClean="0">
                <a:solidFill>
                  <a:schemeClr val="bg1"/>
                </a:solidFill>
              </a:rPr>
              <a:t>in </a:t>
            </a:r>
            <a:r>
              <a:rPr lang="en-US" sz="2400" dirty="0">
                <a:solidFill>
                  <a:schemeClr val="bg1"/>
                </a:solidFill>
              </a:rPr>
              <a:t>Central Europe in 2017</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Tree>
    <p:extLst>
      <p:ext uri="{BB962C8B-B14F-4D97-AF65-F5344CB8AC3E}">
        <p14:creationId xmlns:p14="http://schemas.microsoft.com/office/powerpoint/2010/main" val="1243318585"/>
      </p:ext>
    </p:extLst>
  </p:cSld>
  <p:clrMapOvr>
    <a:masterClrMapping/>
  </p:clrMapOvr>
  <p:transition spd="slow" advClick="0" advTm="14000">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en-US" sz="3200" dirty="0" smtClean="0">
                <a:solidFill>
                  <a:srgbClr val="80C342"/>
                </a:solidFill>
              </a:rPr>
              <a:t>Czech companies scored in 2017!</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 </a:t>
            </a:r>
            <a:r>
              <a:rPr lang="cs-CZ" sz="3600" dirty="0" smtClean="0"/>
              <a:t>R</a:t>
            </a:r>
            <a:r>
              <a:rPr lang="fr-FR" sz="3600" dirty="0" err="1" smtClean="0"/>
              <a:t>esults</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9" name="Rectangle 18"/>
          <p:cNvSpPr/>
          <p:nvPr/>
        </p:nvSpPr>
        <p:spPr>
          <a:xfrm>
            <a:off x="6609806" y="6110714"/>
            <a:ext cx="5086811" cy="307777"/>
          </a:xfrm>
          <a:prstGeom prst="rect">
            <a:avLst/>
          </a:prstGeom>
        </p:spPr>
        <p:txBody>
          <a:bodyPr wrap="square">
            <a:spAutoFit/>
          </a:bodyPr>
          <a:lstStyle/>
          <a:p>
            <a:pPr algn="r"/>
            <a:r>
              <a:rPr lang="cs-CZ" sz="1400" i="1" dirty="0" err="1" smtClean="0">
                <a:solidFill>
                  <a:schemeClr val="bg2"/>
                </a:solidFill>
              </a:rPr>
              <a:t>For</a:t>
            </a:r>
            <a:r>
              <a:rPr lang="cs-CZ" sz="1400" i="1" dirty="0" smtClean="0">
                <a:solidFill>
                  <a:schemeClr val="bg2"/>
                </a:solidFill>
              </a:rPr>
              <a:t> more </a:t>
            </a:r>
            <a:r>
              <a:rPr lang="cs-CZ" sz="1400" i="1" dirty="0" err="1" smtClean="0">
                <a:solidFill>
                  <a:schemeClr val="bg2"/>
                </a:solidFill>
              </a:rPr>
              <a:t>information</a:t>
            </a:r>
            <a:r>
              <a:rPr lang="cs-CZ" sz="1400" i="1" smtClean="0">
                <a:solidFill>
                  <a:schemeClr val="bg2"/>
                </a:solidFill>
              </a:rPr>
              <a:t> visit </a:t>
            </a:r>
            <a:r>
              <a:rPr lang="cs-CZ" sz="1400" i="1" u="sng" smtClean="0">
                <a:solidFill>
                  <a:schemeClr val="bg2"/>
                </a:solidFill>
              </a:rPr>
              <a:t>www.deloitte.cz/</a:t>
            </a:r>
            <a:r>
              <a:rPr lang="cs-CZ" sz="1400" i="1" u="sng" smtClean="0">
                <a:solidFill>
                  <a:srgbClr val="80C342"/>
                </a:solidFill>
              </a:rPr>
              <a:t>fast50</a:t>
            </a:r>
            <a:endParaRPr lang="cs-CZ" sz="1400" i="1" u="sng" dirty="0">
              <a:solidFill>
                <a:srgbClr val="80C342"/>
              </a:solidFill>
            </a:endParaRPr>
          </a:p>
        </p:txBody>
      </p:sp>
      <p:sp>
        <p:nvSpPr>
          <p:cNvPr id="15" name="Rectangle 14"/>
          <p:cNvSpPr/>
          <p:nvPr/>
        </p:nvSpPr>
        <p:spPr>
          <a:xfrm>
            <a:off x="889957" y="3380230"/>
            <a:ext cx="1745400" cy="584775"/>
          </a:xfrm>
          <a:prstGeom prst="rect">
            <a:avLst/>
          </a:prstGeom>
        </p:spPr>
        <p:txBody>
          <a:bodyPr wrap="square">
            <a:spAutoFit/>
          </a:bodyPr>
          <a:lstStyle/>
          <a:p>
            <a:pPr algn="ctr"/>
            <a:r>
              <a:rPr lang="cs-CZ" sz="1600" b="1" dirty="0" smtClean="0">
                <a:solidFill>
                  <a:schemeClr val="bg1"/>
                </a:solidFill>
              </a:rPr>
              <a:t>Fast 50</a:t>
            </a:r>
          </a:p>
          <a:p>
            <a:pPr algn="ctr"/>
            <a:r>
              <a:rPr lang="cs-CZ" sz="1600" dirty="0" err="1" smtClean="0">
                <a:solidFill>
                  <a:schemeClr val="bg1"/>
                </a:solidFill>
              </a:rPr>
              <a:t>Category</a:t>
            </a:r>
            <a:endParaRPr lang="cs-CZ" sz="1600" dirty="0">
              <a:solidFill>
                <a:schemeClr val="bg1"/>
              </a:solidFill>
            </a:endParaRPr>
          </a:p>
        </p:txBody>
      </p:sp>
      <p:sp>
        <p:nvSpPr>
          <p:cNvPr id="8" name="Rectangle 7"/>
          <p:cNvSpPr/>
          <p:nvPr/>
        </p:nvSpPr>
        <p:spPr>
          <a:xfrm>
            <a:off x="848556" y="5593986"/>
            <a:ext cx="1755774" cy="430887"/>
          </a:xfrm>
          <a:prstGeom prst="rect">
            <a:avLst/>
          </a:prstGeom>
        </p:spPr>
        <p:txBody>
          <a:bodyPr wrap="square" lIns="0" tIns="0" rIns="0" bIns="0" anchor="ctr">
            <a:spAutoFit/>
          </a:bodyPr>
          <a:lstStyle/>
          <a:p>
            <a:pPr lvl="0" algn="ctr"/>
            <a:r>
              <a:rPr lang="cs-CZ" sz="1400" b="1" i="1" dirty="0" smtClean="0">
                <a:solidFill>
                  <a:srgbClr val="80C342"/>
                </a:solidFill>
              </a:rPr>
              <a:t>#37</a:t>
            </a:r>
            <a:r>
              <a:rPr lang="cs-CZ" sz="1400" b="1" i="1" dirty="0" smtClean="0">
                <a:solidFill>
                  <a:schemeClr val="accent1"/>
                </a:solidFill>
              </a:rPr>
              <a:t/>
            </a:r>
            <a:br>
              <a:rPr lang="cs-CZ" sz="1400" b="1" i="1" dirty="0" smtClean="0">
                <a:solidFill>
                  <a:schemeClr val="accent1"/>
                </a:solidFill>
              </a:rPr>
            </a:br>
            <a:r>
              <a:rPr lang="cs-CZ" sz="1400" dirty="0" smtClean="0">
                <a:solidFill>
                  <a:prstClr val="white"/>
                </a:solidFill>
              </a:rPr>
              <a:t>INVENTI </a:t>
            </a:r>
            <a:r>
              <a:rPr lang="cs-CZ" sz="1400" dirty="0" err="1" smtClean="0">
                <a:solidFill>
                  <a:prstClr val="white"/>
                </a:solidFill>
              </a:rPr>
              <a:t>Solution</a:t>
            </a:r>
            <a:endParaRPr lang="cs-CZ" sz="1400" dirty="0">
              <a:solidFill>
                <a:prstClr val="white"/>
              </a:solidFill>
            </a:endParaRPr>
          </a:p>
        </p:txBody>
      </p:sp>
      <p:grpSp>
        <p:nvGrpSpPr>
          <p:cNvPr id="30" name="Group 674"/>
          <p:cNvGrpSpPr>
            <a:grpSpLocks noChangeAspect="1"/>
          </p:cNvGrpSpPr>
          <p:nvPr/>
        </p:nvGrpSpPr>
        <p:grpSpPr bwMode="auto">
          <a:xfrm>
            <a:off x="1271003" y="2176404"/>
            <a:ext cx="983310" cy="983314"/>
            <a:chOff x="1549" y="2327"/>
            <a:chExt cx="340" cy="340"/>
          </a:xfrm>
          <a:solidFill>
            <a:srgbClr val="80C342"/>
          </a:solidFill>
        </p:grpSpPr>
        <p:sp>
          <p:nvSpPr>
            <p:cNvPr id="31"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8" name="Rectangle 37"/>
          <p:cNvSpPr/>
          <p:nvPr/>
        </p:nvSpPr>
        <p:spPr>
          <a:xfrm>
            <a:off x="458741" y="4231016"/>
            <a:ext cx="1013759" cy="523220"/>
          </a:xfrm>
          <a:prstGeom prst="rect">
            <a:avLst/>
          </a:prstGeom>
        </p:spPr>
        <p:txBody>
          <a:bodyPr wrap="square" anchor="ctr">
            <a:spAutoFit/>
          </a:bodyPr>
          <a:lstStyle/>
          <a:p>
            <a:pPr algn="ctr"/>
            <a:r>
              <a:rPr lang="cs-CZ" sz="1400" b="1" i="1" dirty="0">
                <a:solidFill>
                  <a:srgbClr val="80C342"/>
                </a:solidFill>
              </a:rPr>
              <a:t>#</a:t>
            </a:r>
            <a:r>
              <a:rPr lang="cs-CZ" sz="1400" b="1" i="1" dirty="0" smtClean="0">
                <a:solidFill>
                  <a:srgbClr val="80C342"/>
                </a:solidFill>
              </a:rPr>
              <a:t>1 </a:t>
            </a:r>
            <a:r>
              <a:rPr lang="cs-CZ" sz="1400" dirty="0" smtClean="0">
                <a:solidFill>
                  <a:prstClr val="white"/>
                </a:solidFill>
              </a:rPr>
              <a:t>Kiwi.com</a:t>
            </a:r>
            <a:endParaRPr lang="cs-CZ" dirty="0"/>
          </a:p>
        </p:txBody>
      </p:sp>
      <p:sp>
        <p:nvSpPr>
          <p:cNvPr id="39" name="Rectangle 38"/>
          <p:cNvSpPr/>
          <p:nvPr/>
        </p:nvSpPr>
        <p:spPr>
          <a:xfrm>
            <a:off x="1640892" y="4231016"/>
            <a:ext cx="1686939" cy="523220"/>
          </a:xfrm>
          <a:prstGeom prst="rect">
            <a:avLst/>
          </a:prstGeom>
        </p:spPr>
        <p:txBody>
          <a:bodyPr wrap="square" anchor="ctr">
            <a:spAutoFit/>
          </a:bodyPr>
          <a:lstStyle/>
          <a:p>
            <a:pPr algn="ctr"/>
            <a:r>
              <a:rPr lang="cs-CZ" sz="1400" b="1" i="1" dirty="0" smtClean="0">
                <a:solidFill>
                  <a:srgbClr val="80C342"/>
                </a:solidFill>
              </a:rPr>
              <a:t>#3  </a:t>
            </a:r>
            <a:r>
              <a:rPr lang="cs-CZ" sz="1400" b="1" i="1" dirty="0">
                <a:solidFill>
                  <a:srgbClr val="80C342"/>
                </a:solidFill>
              </a:rPr>
              <a:t/>
            </a:r>
            <a:br>
              <a:rPr lang="cs-CZ" sz="1400" b="1" i="1" dirty="0">
                <a:solidFill>
                  <a:srgbClr val="80C342"/>
                </a:solidFill>
              </a:rPr>
            </a:br>
            <a:r>
              <a:rPr lang="cs-CZ" sz="1400" dirty="0">
                <a:solidFill>
                  <a:prstClr val="white"/>
                </a:solidFill>
              </a:rPr>
              <a:t>Prusa </a:t>
            </a:r>
            <a:r>
              <a:rPr lang="cs-CZ" sz="1400" dirty="0" err="1" smtClean="0">
                <a:solidFill>
                  <a:prstClr val="white"/>
                </a:solidFill>
              </a:rPr>
              <a:t>Research</a:t>
            </a:r>
            <a:endParaRPr lang="cs-CZ" dirty="0"/>
          </a:p>
        </p:txBody>
      </p:sp>
      <p:sp>
        <p:nvSpPr>
          <p:cNvPr id="40" name="Rectangle 39"/>
          <p:cNvSpPr/>
          <p:nvPr/>
        </p:nvSpPr>
        <p:spPr>
          <a:xfrm>
            <a:off x="299652" y="4917028"/>
            <a:ext cx="1331937" cy="523220"/>
          </a:xfrm>
          <a:prstGeom prst="rect">
            <a:avLst/>
          </a:prstGeom>
        </p:spPr>
        <p:txBody>
          <a:bodyPr wrap="square" anchor="ctr">
            <a:spAutoFit/>
          </a:bodyPr>
          <a:lstStyle/>
          <a:p>
            <a:pPr algn="ctr"/>
            <a:r>
              <a:rPr lang="cs-CZ" sz="1400" b="1" i="1" dirty="0" smtClean="0">
                <a:solidFill>
                  <a:srgbClr val="80C342"/>
                </a:solidFill>
              </a:rPr>
              <a:t>#14</a:t>
            </a:r>
            <a:r>
              <a:rPr lang="cs-CZ" sz="1400" b="1" dirty="0">
                <a:solidFill>
                  <a:srgbClr val="80C342"/>
                </a:solidFill>
              </a:rPr>
              <a:t/>
            </a:r>
            <a:br>
              <a:rPr lang="cs-CZ" sz="1400" b="1" dirty="0">
                <a:solidFill>
                  <a:srgbClr val="80C342"/>
                </a:solidFill>
              </a:rPr>
            </a:br>
            <a:r>
              <a:rPr lang="cs-CZ" sz="1400" dirty="0">
                <a:solidFill>
                  <a:prstClr val="white"/>
                </a:solidFill>
              </a:rPr>
              <a:t>STRV</a:t>
            </a:r>
            <a:endParaRPr lang="cs-CZ" dirty="0"/>
          </a:p>
        </p:txBody>
      </p:sp>
      <p:sp>
        <p:nvSpPr>
          <p:cNvPr id="41" name="Rectangle 40"/>
          <p:cNvSpPr/>
          <p:nvPr/>
        </p:nvSpPr>
        <p:spPr>
          <a:xfrm>
            <a:off x="1890840" y="4917028"/>
            <a:ext cx="1187042" cy="523220"/>
          </a:xfrm>
          <a:prstGeom prst="rect">
            <a:avLst/>
          </a:prstGeom>
        </p:spPr>
        <p:txBody>
          <a:bodyPr wrap="square" anchor="ctr">
            <a:spAutoFit/>
          </a:bodyPr>
          <a:lstStyle/>
          <a:p>
            <a:pPr algn="ctr"/>
            <a:r>
              <a:rPr lang="cs-CZ" sz="1400" b="1" i="1" dirty="0" smtClean="0">
                <a:solidFill>
                  <a:srgbClr val="80C342"/>
                </a:solidFill>
              </a:rPr>
              <a:t>#15</a:t>
            </a:r>
          </a:p>
          <a:p>
            <a:pPr algn="ctr"/>
            <a:r>
              <a:rPr lang="cs-CZ" sz="1400" dirty="0" smtClean="0">
                <a:solidFill>
                  <a:prstClr val="white"/>
                </a:solidFill>
              </a:rPr>
              <a:t>ZOOT</a:t>
            </a:r>
            <a:endParaRPr lang="cs-CZ" dirty="0"/>
          </a:p>
        </p:txBody>
      </p:sp>
      <p:sp>
        <p:nvSpPr>
          <p:cNvPr id="29" name="Rectangle 28"/>
          <p:cNvSpPr/>
          <p:nvPr/>
        </p:nvSpPr>
        <p:spPr>
          <a:xfrm>
            <a:off x="3877302" y="4231016"/>
            <a:ext cx="1552303" cy="523220"/>
          </a:xfrm>
          <a:prstGeom prst="rect">
            <a:avLst/>
          </a:prstGeom>
        </p:spPr>
        <p:txBody>
          <a:bodyPr wrap="square">
            <a:spAutoFit/>
          </a:bodyPr>
          <a:lstStyle/>
          <a:p>
            <a:pPr algn="ctr"/>
            <a:r>
              <a:rPr lang="cs-CZ" sz="1400" b="1" i="1" dirty="0" smtClean="0">
                <a:solidFill>
                  <a:srgbClr val="80C342"/>
                </a:solidFill>
              </a:rPr>
              <a:t>#1</a:t>
            </a:r>
          </a:p>
          <a:p>
            <a:pPr algn="ctr"/>
            <a:r>
              <a:rPr lang="cs-CZ" sz="1400" dirty="0" smtClean="0">
                <a:solidFill>
                  <a:prstClr val="white"/>
                </a:solidFill>
              </a:rPr>
              <a:t>ZOOT</a:t>
            </a:r>
            <a:endParaRPr lang="cs-CZ" sz="2000" dirty="0"/>
          </a:p>
        </p:txBody>
      </p:sp>
      <p:grpSp>
        <p:nvGrpSpPr>
          <p:cNvPr id="42" name="Group 674"/>
          <p:cNvGrpSpPr>
            <a:grpSpLocks noChangeAspect="1"/>
          </p:cNvGrpSpPr>
          <p:nvPr/>
        </p:nvGrpSpPr>
        <p:grpSpPr bwMode="auto">
          <a:xfrm>
            <a:off x="4161799" y="2176404"/>
            <a:ext cx="983310" cy="983314"/>
            <a:chOff x="1549" y="2327"/>
            <a:chExt cx="340" cy="340"/>
          </a:xfrm>
          <a:solidFill>
            <a:srgbClr val="80C342"/>
          </a:solidFill>
        </p:grpSpPr>
        <p:sp>
          <p:nvSpPr>
            <p:cNvPr id="43"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8" name="Rectangle 47"/>
          <p:cNvSpPr/>
          <p:nvPr/>
        </p:nvSpPr>
        <p:spPr>
          <a:xfrm>
            <a:off x="3755290" y="3380230"/>
            <a:ext cx="1796326" cy="584775"/>
          </a:xfrm>
          <a:prstGeom prst="rect">
            <a:avLst/>
          </a:prstGeom>
        </p:spPr>
        <p:txBody>
          <a:bodyPr wrap="square">
            <a:spAutoFit/>
          </a:bodyPr>
          <a:lstStyle/>
          <a:p>
            <a:pPr algn="ctr"/>
            <a:r>
              <a:rPr lang="cs-CZ" sz="1600" b="1" dirty="0" smtClean="0">
                <a:solidFill>
                  <a:schemeClr val="bg1"/>
                </a:solidFill>
              </a:rPr>
              <a:t>Big 5</a:t>
            </a:r>
          </a:p>
          <a:p>
            <a:pPr algn="ctr"/>
            <a:r>
              <a:rPr lang="cs-CZ" sz="1600" dirty="0" err="1" smtClean="0">
                <a:solidFill>
                  <a:schemeClr val="bg1"/>
                </a:solidFill>
              </a:rPr>
              <a:t>Category</a:t>
            </a:r>
            <a:endParaRPr lang="cs-CZ" sz="1600" dirty="0">
              <a:solidFill>
                <a:schemeClr val="bg1"/>
              </a:solidFill>
            </a:endParaRPr>
          </a:p>
        </p:txBody>
      </p:sp>
      <p:sp>
        <p:nvSpPr>
          <p:cNvPr id="28" name="Freeform 375"/>
          <p:cNvSpPr>
            <a:spLocks noChangeAspect="1" noEditPoints="1"/>
          </p:cNvSpPr>
          <p:nvPr/>
        </p:nvSpPr>
        <p:spPr bwMode="auto">
          <a:xfrm>
            <a:off x="6875939" y="2176262"/>
            <a:ext cx="984684" cy="984684"/>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36" name="Rectangle 35"/>
          <p:cNvSpPr/>
          <p:nvPr/>
        </p:nvSpPr>
        <p:spPr>
          <a:xfrm>
            <a:off x="6435719" y="4231016"/>
            <a:ext cx="1865125" cy="523220"/>
          </a:xfrm>
          <a:prstGeom prst="rect">
            <a:avLst/>
          </a:prstGeom>
        </p:spPr>
        <p:txBody>
          <a:bodyPr wrap="square">
            <a:spAutoFit/>
          </a:bodyPr>
          <a:lstStyle/>
          <a:p>
            <a:pPr lvl="0" algn="ctr"/>
            <a:r>
              <a:rPr lang="cs-CZ" sz="1400" b="1" i="1" dirty="0" smtClean="0">
                <a:solidFill>
                  <a:srgbClr val="80C342"/>
                </a:solidFill>
              </a:rPr>
              <a:t>#7</a:t>
            </a:r>
            <a:r>
              <a:rPr lang="cs-CZ" sz="1400" b="1" dirty="0">
                <a:solidFill>
                  <a:srgbClr val="80C342"/>
                </a:solidFill>
              </a:rPr>
              <a:t/>
            </a:r>
            <a:br>
              <a:rPr lang="cs-CZ" sz="1400" b="1" dirty="0">
                <a:solidFill>
                  <a:srgbClr val="80C342"/>
                </a:solidFill>
              </a:rPr>
            </a:br>
            <a:r>
              <a:rPr lang="cs-CZ" sz="1400" dirty="0">
                <a:solidFill>
                  <a:prstClr val="white"/>
                </a:solidFill>
              </a:rPr>
              <a:t>Pilulka Distribuce</a:t>
            </a:r>
          </a:p>
        </p:txBody>
      </p:sp>
      <p:sp>
        <p:nvSpPr>
          <p:cNvPr id="49" name="Rectangle 48"/>
          <p:cNvSpPr/>
          <p:nvPr/>
        </p:nvSpPr>
        <p:spPr>
          <a:xfrm>
            <a:off x="5737414" y="3380230"/>
            <a:ext cx="3261734" cy="584775"/>
          </a:xfrm>
          <a:prstGeom prst="rect">
            <a:avLst/>
          </a:prstGeom>
        </p:spPr>
        <p:txBody>
          <a:bodyPr wrap="square">
            <a:spAutoFit/>
          </a:bodyPr>
          <a:lstStyle/>
          <a:p>
            <a:pPr algn="ctr"/>
            <a:r>
              <a:rPr lang="cs-CZ" sz="1600" b="1" dirty="0" err="1" smtClean="0">
                <a:solidFill>
                  <a:schemeClr val="bg1"/>
                </a:solidFill>
              </a:rPr>
              <a:t>Raising</a:t>
            </a:r>
            <a:r>
              <a:rPr lang="cs-CZ" sz="1600" b="1" dirty="0" smtClean="0">
                <a:solidFill>
                  <a:schemeClr val="bg1"/>
                </a:solidFill>
              </a:rPr>
              <a:t> </a:t>
            </a:r>
            <a:r>
              <a:rPr lang="cs-CZ" sz="1600" b="1" dirty="0" err="1" smtClean="0">
                <a:solidFill>
                  <a:schemeClr val="bg1"/>
                </a:solidFill>
              </a:rPr>
              <a:t>Stars</a:t>
            </a:r>
            <a:endParaRPr lang="cs-CZ" sz="1600" b="1" dirty="0" smtClean="0">
              <a:solidFill>
                <a:schemeClr val="bg1"/>
              </a:solidFill>
            </a:endParaRPr>
          </a:p>
          <a:p>
            <a:pPr algn="ctr"/>
            <a:r>
              <a:rPr lang="cs-CZ" sz="1600" dirty="0" err="1" smtClean="0">
                <a:solidFill>
                  <a:schemeClr val="bg1"/>
                </a:solidFill>
              </a:rPr>
              <a:t>Category</a:t>
            </a:r>
            <a:r>
              <a:rPr lang="cs-CZ" sz="1600" b="1" dirty="0" smtClean="0">
                <a:solidFill>
                  <a:schemeClr val="bg1"/>
                </a:solidFill>
              </a:rPr>
              <a:t> </a:t>
            </a:r>
            <a:endParaRPr lang="cs-CZ" sz="1600" b="1" dirty="0">
              <a:solidFill>
                <a:schemeClr val="bg1"/>
              </a:solidFill>
            </a:endParaRPr>
          </a:p>
        </p:txBody>
      </p:sp>
      <p:sp>
        <p:nvSpPr>
          <p:cNvPr id="21" name="Freeform 955"/>
          <p:cNvSpPr>
            <a:spLocks noChangeAspect="1" noEditPoints="1"/>
          </p:cNvSpPr>
          <p:nvPr/>
        </p:nvSpPr>
        <p:spPr bwMode="auto">
          <a:xfrm>
            <a:off x="10019589" y="2176262"/>
            <a:ext cx="984684" cy="98468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77 w 512"/>
              <a:gd name="T11" fmla="*/ 373 h 512"/>
              <a:gd name="T12" fmla="*/ 149 w 512"/>
              <a:gd name="T13" fmla="*/ 373 h 512"/>
              <a:gd name="T14" fmla="*/ 138 w 512"/>
              <a:gd name="T15" fmla="*/ 362 h 512"/>
              <a:gd name="T16" fmla="*/ 138 w 512"/>
              <a:gd name="T17" fmla="*/ 234 h 512"/>
              <a:gd name="T18" fmla="*/ 149 w 512"/>
              <a:gd name="T19" fmla="*/ 224 h 512"/>
              <a:gd name="T20" fmla="*/ 160 w 512"/>
              <a:gd name="T21" fmla="*/ 234 h 512"/>
              <a:gd name="T22" fmla="*/ 160 w 512"/>
              <a:gd name="T23" fmla="*/ 352 h 512"/>
              <a:gd name="T24" fmla="*/ 277 w 512"/>
              <a:gd name="T25" fmla="*/ 352 h 512"/>
              <a:gd name="T26" fmla="*/ 288 w 512"/>
              <a:gd name="T27" fmla="*/ 362 h 512"/>
              <a:gd name="T28" fmla="*/ 277 w 512"/>
              <a:gd name="T29" fmla="*/ 373 h 512"/>
              <a:gd name="T30" fmla="*/ 373 w 512"/>
              <a:gd name="T31" fmla="*/ 277 h 512"/>
              <a:gd name="T32" fmla="*/ 362 w 512"/>
              <a:gd name="T33" fmla="*/ 288 h 512"/>
              <a:gd name="T34" fmla="*/ 352 w 512"/>
              <a:gd name="T35" fmla="*/ 277 h 512"/>
              <a:gd name="T36" fmla="*/ 352 w 512"/>
              <a:gd name="T37" fmla="*/ 160 h 512"/>
              <a:gd name="T38" fmla="*/ 234 w 512"/>
              <a:gd name="T39" fmla="*/ 160 h 512"/>
              <a:gd name="T40" fmla="*/ 224 w 512"/>
              <a:gd name="T41" fmla="*/ 149 h 512"/>
              <a:gd name="T42" fmla="*/ 234 w 512"/>
              <a:gd name="T43" fmla="*/ 138 h 512"/>
              <a:gd name="T44" fmla="*/ 362 w 512"/>
              <a:gd name="T45" fmla="*/ 138 h 512"/>
              <a:gd name="T46" fmla="*/ 373 w 512"/>
              <a:gd name="T47" fmla="*/ 149 h 512"/>
              <a:gd name="T48" fmla="*/ 373 w 512"/>
              <a:gd name="T49" fmla="*/ 27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77" y="373"/>
                </a:moveTo>
                <a:cubicBezTo>
                  <a:pt x="149" y="373"/>
                  <a:pt x="149" y="373"/>
                  <a:pt x="149" y="373"/>
                </a:cubicBezTo>
                <a:cubicBezTo>
                  <a:pt x="143" y="373"/>
                  <a:pt x="138" y="368"/>
                  <a:pt x="138" y="362"/>
                </a:cubicBezTo>
                <a:cubicBezTo>
                  <a:pt x="138" y="234"/>
                  <a:pt x="138" y="234"/>
                  <a:pt x="138" y="234"/>
                </a:cubicBezTo>
                <a:cubicBezTo>
                  <a:pt x="138" y="228"/>
                  <a:pt x="143" y="224"/>
                  <a:pt x="149" y="224"/>
                </a:cubicBezTo>
                <a:cubicBezTo>
                  <a:pt x="155" y="224"/>
                  <a:pt x="160" y="228"/>
                  <a:pt x="160" y="234"/>
                </a:cubicBezTo>
                <a:cubicBezTo>
                  <a:pt x="160" y="352"/>
                  <a:pt x="160" y="352"/>
                  <a:pt x="160" y="352"/>
                </a:cubicBezTo>
                <a:cubicBezTo>
                  <a:pt x="277" y="352"/>
                  <a:pt x="277" y="352"/>
                  <a:pt x="277" y="352"/>
                </a:cubicBezTo>
                <a:cubicBezTo>
                  <a:pt x="283" y="352"/>
                  <a:pt x="288" y="356"/>
                  <a:pt x="288" y="362"/>
                </a:cubicBezTo>
                <a:cubicBezTo>
                  <a:pt x="288" y="368"/>
                  <a:pt x="283" y="373"/>
                  <a:pt x="277" y="373"/>
                </a:cubicBezTo>
                <a:close/>
                <a:moveTo>
                  <a:pt x="373" y="277"/>
                </a:moveTo>
                <a:cubicBezTo>
                  <a:pt x="373" y="283"/>
                  <a:pt x="368" y="288"/>
                  <a:pt x="362" y="288"/>
                </a:cubicBezTo>
                <a:cubicBezTo>
                  <a:pt x="356" y="288"/>
                  <a:pt x="352" y="283"/>
                  <a:pt x="352" y="277"/>
                </a:cubicBezTo>
                <a:cubicBezTo>
                  <a:pt x="352" y="160"/>
                  <a:pt x="352" y="160"/>
                  <a:pt x="352" y="160"/>
                </a:cubicBezTo>
                <a:cubicBezTo>
                  <a:pt x="234" y="160"/>
                  <a:pt x="234" y="160"/>
                  <a:pt x="234" y="160"/>
                </a:cubicBezTo>
                <a:cubicBezTo>
                  <a:pt x="228" y="160"/>
                  <a:pt x="224" y="155"/>
                  <a:pt x="224" y="149"/>
                </a:cubicBezTo>
                <a:cubicBezTo>
                  <a:pt x="224" y="143"/>
                  <a:pt x="228" y="138"/>
                  <a:pt x="234" y="138"/>
                </a:cubicBezTo>
                <a:cubicBezTo>
                  <a:pt x="362" y="138"/>
                  <a:pt x="362" y="138"/>
                  <a:pt x="362" y="138"/>
                </a:cubicBezTo>
                <a:cubicBezTo>
                  <a:pt x="368" y="138"/>
                  <a:pt x="373" y="143"/>
                  <a:pt x="373" y="149"/>
                </a:cubicBezTo>
                <a:lnTo>
                  <a:pt x="373" y="277"/>
                </a:ln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37" name="Rectangle 36"/>
          <p:cNvSpPr/>
          <p:nvPr/>
        </p:nvSpPr>
        <p:spPr>
          <a:xfrm>
            <a:off x="9372581" y="4231016"/>
            <a:ext cx="2278701" cy="523220"/>
          </a:xfrm>
          <a:prstGeom prst="rect">
            <a:avLst/>
          </a:prstGeom>
        </p:spPr>
        <p:txBody>
          <a:bodyPr wrap="square">
            <a:spAutoFit/>
          </a:bodyPr>
          <a:lstStyle/>
          <a:p>
            <a:pPr lvl="0" algn="ctr"/>
            <a:r>
              <a:rPr lang="cs-CZ" sz="1400" dirty="0">
                <a:solidFill>
                  <a:prstClr val="white"/>
                </a:solidFill>
              </a:rPr>
              <a:t>IDEA RS</a:t>
            </a:r>
            <a:br>
              <a:rPr lang="cs-CZ" sz="1400" dirty="0">
                <a:solidFill>
                  <a:prstClr val="white"/>
                </a:solidFill>
              </a:rPr>
            </a:br>
            <a:r>
              <a:rPr lang="cs-CZ" sz="1400" b="1" i="1" dirty="0" err="1">
                <a:solidFill>
                  <a:srgbClr val="80C342"/>
                </a:solidFill>
              </a:rPr>
              <a:t>among</a:t>
            </a:r>
            <a:r>
              <a:rPr lang="cs-CZ" sz="1400" b="1" i="1" dirty="0">
                <a:solidFill>
                  <a:srgbClr val="80C342"/>
                </a:solidFill>
              </a:rPr>
              <a:t> 10 </a:t>
            </a:r>
            <a:r>
              <a:rPr lang="cs-CZ" sz="1400" b="1" i="1" dirty="0" err="1">
                <a:solidFill>
                  <a:srgbClr val="80C342"/>
                </a:solidFill>
              </a:rPr>
              <a:t>finalists</a:t>
            </a:r>
            <a:endParaRPr lang="cs-CZ" sz="1400" b="1" i="1" dirty="0">
              <a:solidFill>
                <a:srgbClr val="80C342"/>
              </a:solidFill>
            </a:endParaRPr>
          </a:p>
        </p:txBody>
      </p:sp>
      <p:sp>
        <p:nvSpPr>
          <p:cNvPr id="50" name="Rectangle 49"/>
          <p:cNvSpPr/>
          <p:nvPr/>
        </p:nvSpPr>
        <p:spPr>
          <a:xfrm>
            <a:off x="9112517" y="3380230"/>
            <a:ext cx="2798829" cy="584775"/>
          </a:xfrm>
          <a:prstGeom prst="rect">
            <a:avLst/>
          </a:prstGeom>
        </p:spPr>
        <p:txBody>
          <a:bodyPr wrap="square">
            <a:spAutoFit/>
          </a:bodyPr>
          <a:lstStyle/>
          <a:p>
            <a:pPr algn="ctr"/>
            <a:r>
              <a:rPr lang="cs-CZ" sz="1600" b="1" dirty="0" err="1">
                <a:solidFill>
                  <a:schemeClr val="bg1"/>
                </a:solidFill>
              </a:rPr>
              <a:t>The</a:t>
            </a:r>
            <a:r>
              <a:rPr lang="cs-CZ" sz="1600" b="1" dirty="0">
                <a:solidFill>
                  <a:schemeClr val="bg1"/>
                </a:solidFill>
              </a:rPr>
              <a:t> most </a:t>
            </a:r>
            <a:r>
              <a:rPr lang="cs-CZ" sz="1600" b="1" dirty="0" err="1">
                <a:solidFill>
                  <a:schemeClr val="bg1"/>
                </a:solidFill>
              </a:rPr>
              <a:t>disruptive</a:t>
            </a:r>
            <a:r>
              <a:rPr lang="cs-CZ" sz="1600" b="1" dirty="0">
                <a:solidFill>
                  <a:schemeClr val="bg1"/>
                </a:solidFill>
              </a:rPr>
              <a:t> </a:t>
            </a:r>
            <a:r>
              <a:rPr lang="cs-CZ" sz="1600" b="1" dirty="0" err="1">
                <a:solidFill>
                  <a:schemeClr val="bg1"/>
                </a:solidFill>
              </a:rPr>
              <a:t>innovation</a:t>
            </a:r>
            <a:r>
              <a:rPr lang="cs-CZ" sz="1600" b="1" dirty="0">
                <a:solidFill>
                  <a:schemeClr val="bg1"/>
                </a:solidFill>
              </a:rPr>
              <a:t> </a:t>
            </a:r>
          </a:p>
        </p:txBody>
      </p:sp>
    </p:spTree>
    <p:extLst>
      <p:ext uri="{BB962C8B-B14F-4D97-AF65-F5344CB8AC3E}">
        <p14:creationId xmlns:p14="http://schemas.microsoft.com/office/powerpoint/2010/main" val="972214281"/>
      </p:ext>
    </p:extLst>
  </p:cSld>
  <p:clrMapOvr>
    <a:masterClrMapping/>
  </p:clrMapOvr>
  <p:transition spd="slow" advClick="0" advTm="14000">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Speciální česká</a:t>
            </a:r>
            <a:r>
              <a:rPr lang="en-US" sz="3200" dirty="0" smtClean="0">
                <a:solidFill>
                  <a:srgbClr val="80C342"/>
                </a:solidFill>
              </a:rPr>
              <a:t> </a:t>
            </a:r>
            <a:r>
              <a:rPr lang="en-US" sz="3200" dirty="0" err="1" smtClean="0">
                <a:solidFill>
                  <a:srgbClr val="80C342"/>
                </a:solidFill>
              </a:rPr>
              <a:t>brožura</a:t>
            </a:r>
            <a:r>
              <a:rPr lang="en-US" sz="3200" dirty="0" smtClean="0">
                <a:solidFill>
                  <a:srgbClr val="80C342"/>
                </a:solidFill>
              </a:rPr>
              <a:t>!</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a:t>
            </a:r>
            <a:r>
              <a:rPr lang="fr-FR" sz="3600" dirty="0" smtClean="0"/>
              <a:t>:</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51" name="Text Placeholder 1"/>
          <p:cNvSpPr txBox="1">
            <a:spLocks/>
          </p:cNvSpPr>
          <p:nvPr/>
        </p:nvSpPr>
        <p:spPr bwMode="auto">
          <a:xfrm>
            <a:off x="501651" y="1836359"/>
            <a:ext cx="9691930" cy="757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rtl="0" eaLnBrk="1" fontAlgn="base" hangingPunct="1">
              <a:spcBef>
                <a:spcPct val="0"/>
              </a:spcBef>
              <a:spcAft>
                <a:spcPts val="1000"/>
              </a:spcAft>
              <a:buSzPct val="100000"/>
              <a:buFont typeface="Arial" panose="020B0604020202020204" pitchFamily="34" charset="0"/>
              <a:buNone/>
              <a:defRPr sz="2400" b="0" kern="1200">
                <a:solidFill>
                  <a:schemeClr val="bg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r>
              <a:rPr lang="cs-CZ" sz="2000" i="1" dirty="0" smtClean="0">
                <a:solidFill>
                  <a:srgbClr val="80C342"/>
                </a:solidFill>
              </a:rPr>
              <a:t>11 příběhů a rozhovorů</a:t>
            </a:r>
            <a:r>
              <a:rPr lang="cs-CZ" sz="2000" i="1" dirty="0" smtClean="0">
                <a:solidFill>
                  <a:schemeClr val="accent1"/>
                </a:solidFill>
              </a:rPr>
              <a:t/>
            </a:r>
            <a:br>
              <a:rPr lang="cs-CZ" sz="2000" i="1" dirty="0" smtClean="0">
                <a:solidFill>
                  <a:schemeClr val="accent1"/>
                </a:solidFill>
              </a:rPr>
            </a:br>
            <a:r>
              <a:rPr lang="cs-CZ" sz="2000" i="1" dirty="0" smtClean="0">
                <a:solidFill>
                  <a:schemeClr val="accent1"/>
                </a:solidFill>
              </a:rPr>
              <a:t>	</a:t>
            </a:r>
            <a:r>
              <a:rPr lang="cs-CZ" sz="1800" i="1" dirty="0" smtClean="0"/>
              <a:t>Poznejte nejrychleji rostoucí technologické firmy</a:t>
            </a:r>
            <a:endParaRPr lang="cs-CZ" sz="1800" dirty="0"/>
          </a:p>
        </p:txBody>
      </p:sp>
      <p:sp>
        <p:nvSpPr>
          <p:cNvPr id="52" name="Rectangle 51"/>
          <p:cNvSpPr/>
          <p:nvPr/>
        </p:nvSpPr>
        <p:spPr>
          <a:xfrm>
            <a:off x="619341" y="6069100"/>
            <a:ext cx="11162349" cy="600164"/>
          </a:xfrm>
          <a:prstGeom prst="rect">
            <a:avLst/>
          </a:prstGeom>
        </p:spPr>
        <p:txBody>
          <a:bodyPr wrap="square">
            <a:spAutoFit/>
          </a:bodyPr>
          <a:lstStyle/>
          <a:p>
            <a:pPr algn="r">
              <a:spcAft>
                <a:spcPts val="600"/>
              </a:spcAft>
            </a:pPr>
            <a:r>
              <a:rPr lang="cs-CZ" sz="1400" i="1" dirty="0">
                <a:solidFill>
                  <a:schemeClr val="bg2"/>
                </a:solidFill>
              </a:rPr>
              <a:t>Brožuru připravil </a:t>
            </a:r>
            <a:r>
              <a:rPr lang="cs-CZ" sz="1400" b="1" i="1" dirty="0" err="1">
                <a:solidFill>
                  <a:srgbClr val="80C342"/>
                </a:solidFill>
              </a:rPr>
              <a:t>Content</a:t>
            </a:r>
            <a:r>
              <a:rPr lang="cs-CZ" sz="1400" b="1" i="1" dirty="0">
                <a:solidFill>
                  <a:srgbClr val="80C342"/>
                </a:solidFill>
              </a:rPr>
              <a:t> tým v oddělení C</a:t>
            </a:r>
            <a:r>
              <a:rPr lang="en-US" sz="1400" b="1" i="1" dirty="0">
                <a:solidFill>
                  <a:srgbClr val="80C342"/>
                </a:solidFill>
              </a:rPr>
              <a:t>&amp;</a:t>
            </a:r>
            <a:r>
              <a:rPr lang="cs-CZ" sz="1400" b="1" i="1" dirty="0" smtClean="0">
                <a:solidFill>
                  <a:srgbClr val="80C342"/>
                </a:solidFill>
              </a:rPr>
              <a:t>M</a:t>
            </a:r>
          </a:p>
          <a:p>
            <a:pPr algn="r">
              <a:spcAft>
                <a:spcPts val="1200"/>
              </a:spcAft>
            </a:pPr>
            <a:r>
              <a:rPr lang="cs-CZ" sz="1400" i="1" dirty="0" smtClean="0">
                <a:solidFill>
                  <a:schemeClr val="bg2"/>
                </a:solidFill>
              </a:rPr>
              <a:t>Více </a:t>
            </a:r>
            <a:r>
              <a:rPr lang="cs-CZ" sz="1400" i="1" dirty="0">
                <a:solidFill>
                  <a:schemeClr val="bg2"/>
                </a:solidFill>
              </a:rPr>
              <a:t>informací poskytne </a:t>
            </a:r>
            <a:r>
              <a:rPr lang="cs-CZ" sz="1400" b="1" i="1" dirty="0">
                <a:solidFill>
                  <a:srgbClr val="80C342"/>
                </a:solidFill>
              </a:rPr>
              <a:t>Klára Vyskočilová</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0138" y="2669998"/>
            <a:ext cx="3161846" cy="3161846"/>
          </a:xfrm>
          <a:prstGeom prst="rect">
            <a:avLst/>
          </a:prstGeom>
          <a:ln w="6350">
            <a:solidFill>
              <a:schemeClr val="bg2"/>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2312" y="2669998"/>
            <a:ext cx="3161846" cy="316184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965" y="2669998"/>
            <a:ext cx="3161846" cy="3161846"/>
          </a:xfrm>
          <a:prstGeom prst="rect">
            <a:avLst/>
          </a:prstGeom>
        </p:spPr>
      </p:pic>
    </p:spTree>
    <p:extLst>
      <p:ext uri="{BB962C8B-B14F-4D97-AF65-F5344CB8AC3E}">
        <p14:creationId xmlns:p14="http://schemas.microsoft.com/office/powerpoint/2010/main" val="3967964699"/>
      </p:ext>
    </p:extLst>
  </p:cSld>
  <p:clrMapOvr>
    <a:masterClrMapping/>
  </p:clrMapOvr>
  <p:transition spd="slow" advClick="0" advTm="1400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Technology Fast 50 CE</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Prague</a:t>
            </a:r>
            <a:r>
              <a:rPr lang="en-US" sz="3200" dirty="0" smtClean="0">
                <a:solidFill>
                  <a:srgbClr val="80C342"/>
                </a:solidFill>
              </a:rPr>
              <a:t>’s </a:t>
            </a:r>
            <a:r>
              <a:rPr lang="cs-CZ" sz="3200" dirty="0" err="1" smtClean="0">
                <a:solidFill>
                  <a:srgbClr val="80C342"/>
                </a:solidFill>
              </a:rPr>
              <a:t>Ceremony</a:t>
            </a:r>
            <a:r>
              <a:rPr lang="en-US" sz="3200" dirty="0">
                <a:solidFill>
                  <a:srgbClr val="80C342"/>
                </a:solidFill>
              </a:rPr>
              <a:t/>
            </a:r>
            <a:br>
              <a:rPr lang="en-US" sz="3200" dirty="0">
                <a:solidFill>
                  <a:srgbClr val="80C342"/>
                </a:solidFill>
              </a:rPr>
            </a:br>
            <a:endParaRPr lang="pl-PL" sz="3200" dirty="0">
              <a:solidFill>
                <a:srgbClr val="80C342"/>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36" y="1551640"/>
            <a:ext cx="3910544" cy="2607551"/>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4033" y="3889388"/>
            <a:ext cx="3910544" cy="2607551"/>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1934" y="1109923"/>
            <a:ext cx="3910544" cy="2607551"/>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6056" y="3828460"/>
            <a:ext cx="3910544" cy="2607551"/>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9935" y="1799521"/>
            <a:ext cx="3910544" cy="2607551"/>
          </a:xfrm>
          <a:prstGeom prst="rect">
            <a:avLst/>
          </a:prstGeom>
        </p:spPr>
      </p:pic>
    </p:spTree>
    <p:extLst>
      <p:ext uri="{BB962C8B-B14F-4D97-AF65-F5344CB8AC3E}">
        <p14:creationId xmlns:p14="http://schemas.microsoft.com/office/powerpoint/2010/main" val="2542826209"/>
      </p:ext>
    </p:extLst>
  </p:cSld>
  <p:clrMapOvr>
    <a:masterClrMapping/>
  </p:clrMapOvr>
  <p:transition spd="slow" advClick="0" advTm="1400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6942" y="6171894"/>
            <a:ext cx="10738008" cy="584775"/>
          </a:xfrm>
          <a:prstGeom prst="rect">
            <a:avLst/>
          </a:prstGeom>
        </p:spPr>
        <p:txBody>
          <a:bodyPr wrap="square">
            <a:spAutoFit/>
          </a:bodyPr>
          <a:lstStyle/>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600" b="0" i="1" u="none" strike="noStrike" kern="1200" cap="none" spc="0" normalizeH="0" baseline="0" noProof="0" dirty="0" smtClean="0">
                <a:ln>
                  <a:noFill/>
                </a:ln>
                <a:solidFill>
                  <a:srgbClr val="FFFFFF"/>
                </a:solidFill>
                <a:effectLst/>
                <a:uLnTx/>
                <a:uFillTx/>
                <a:latin typeface="Verdana"/>
              </a:rPr>
              <a:t>For more information please reach out to </a:t>
            </a:r>
            <a:r>
              <a:rPr lang="cs-CZ" sz="1600" b="1" i="1" dirty="0" smtClean="0">
                <a:solidFill>
                  <a:srgbClr val="62B5E5"/>
                </a:solidFill>
                <a:latin typeface="Verdana"/>
              </a:rPr>
              <a:t>Andy </a:t>
            </a:r>
            <a:r>
              <a:rPr lang="cs-CZ" sz="1600" b="1" i="1" dirty="0" err="1" smtClean="0">
                <a:solidFill>
                  <a:srgbClr val="62B5E5"/>
                </a:solidFill>
                <a:latin typeface="Verdana"/>
              </a:rPr>
              <a:t>Newman</a:t>
            </a:r>
            <a:r>
              <a:rPr kumimoji="0" lang="en-US" sz="1600" b="1" i="1" u="none" strike="noStrike" kern="1200" cap="none" spc="0" normalizeH="0" baseline="0" noProof="0" dirty="0" smtClean="0">
                <a:ln>
                  <a:noFill/>
                </a:ln>
                <a:solidFill>
                  <a:srgbClr val="0076A8"/>
                </a:solidFill>
                <a:effectLst/>
                <a:uLnTx/>
                <a:uFillTx/>
                <a:latin typeface="Verdana"/>
              </a:rPr>
              <a:t/>
            </a:r>
            <a:br>
              <a:rPr kumimoji="0" lang="en-US" sz="1600" b="1" i="1" u="none" strike="noStrike" kern="1200" cap="none" spc="0" normalizeH="0" baseline="0" noProof="0" dirty="0" smtClean="0">
                <a:ln>
                  <a:noFill/>
                </a:ln>
                <a:solidFill>
                  <a:srgbClr val="0076A8"/>
                </a:solidFill>
                <a:effectLst/>
                <a:uLnTx/>
                <a:uFillTx/>
                <a:latin typeface="Verdana"/>
              </a:rPr>
            </a:br>
            <a:endParaRPr kumimoji="0" lang="en-US" sz="1600" b="1" i="1" u="none" strike="noStrike" kern="1200" cap="none" spc="0" normalizeH="0" baseline="0" noProof="0" dirty="0">
              <a:ln>
                <a:noFill/>
              </a:ln>
              <a:solidFill>
                <a:srgbClr val="0076A8"/>
              </a:solidFill>
              <a:effectLst/>
              <a:uLnTx/>
              <a:uFillTx/>
              <a:latin typeface="Verdana"/>
            </a:endParaRPr>
          </a:p>
        </p:txBody>
      </p:sp>
      <p:sp>
        <p:nvSpPr>
          <p:cNvPr id="15" name="Freeform 430"/>
          <p:cNvSpPr>
            <a:spLocks noChangeAspect="1" noEditPoints="1"/>
          </p:cNvSpPr>
          <p:nvPr/>
        </p:nvSpPr>
        <p:spPr bwMode="auto">
          <a:xfrm>
            <a:off x="519939" y="6191847"/>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en-US" sz="3200" b="1" dirty="0">
                <a:solidFill>
                  <a:prstClr val="white"/>
                </a:solidFill>
              </a:rPr>
              <a:t>Team Deloitte victorious!</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19939" y="1994027"/>
            <a:ext cx="5441951" cy="2031325"/>
          </a:xfrm>
          <a:prstGeom prst="rect">
            <a:avLst/>
          </a:prstGeom>
        </p:spPr>
        <p:txBody>
          <a:bodyPr wrap="square">
            <a:spAutoFit/>
          </a:bodyPr>
          <a:lstStyle/>
          <a:p>
            <a:pPr defTabSz="895350">
              <a:spcAft>
                <a:spcPts val="1800"/>
              </a:spcAft>
            </a:pPr>
            <a:r>
              <a:rPr lang="en-US" dirty="0">
                <a:solidFill>
                  <a:schemeClr val="bg1"/>
                </a:solidFill>
              </a:rPr>
              <a:t>The 9th annual Up &amp; Down golf match between golfers from Deloitte and PwC took place at </a:t>
            </a:r>
            <a:r>
              <a:rPr lang="en-US" dirty="0" err="1">
                <a:solidFill>
                  <a:schemeClr val="bg1"/>
                </a:solidFill>
              </a:rPr>
              <a:t>Mstetice</a:t>
            </a:r>
            <a:r>
              <a:rPr lang="en-US" dirty="0">
                <a:solidFill>
                  <a:schemeClr val="bg1"/>
                </a:solidFill>
              </a:rPr>
              <a:t> Golf Club on Sunday 8 </a:t>
            </a:r>
            <a:r>
              <a:rPr lang="en-US" dirty="0" smtClean="0">
                <a:solidFill>
                  <a:schemeClr val="bg1"/>
                </a:solidFill>
              </a:rPr>
              <a:t>October</a:t>
            </a:r>
            <a:r>
              <a:rPr lang="cs-CZ" dirty="0" smtClean="0">
                <a:solidFill>
                  <a:schemeClr val="bg1"/>
                </a:solidFill>
              </a:rPr>
              <a:t>. </a:t>
            </a:r>
            <a:r>
              <a:rPr lang="en-US" dirty="0" smtClean="0">
                <a:solidFill>
                  <a:schemeClr val="bg1"/>
                </a:solidFill>
              </a:rPr>
              <a:t>Golfers </a:t>
            </a:r>
            <a:r>
              <a:rPr lang="en-US" dirty="0">
                <a:solidFill>
                  <a:schemeClr val="bg1"/>
                </a:solidFill>
              </a:rPr>
              <a:t>from each firm battled against each other and windy conditions, and after an exciting day of golf it was the team from Deloitte who lifted the </a:t>
            </a:r>
            <a:r>
              <a:rPr lang="en-US" dirty="0" smtClean="0">
                <a:solidFill>
                  <a:schemeClr val="bg1"/>
                </a:solidFill>
              </a:rPr>
              <a:t>trophy</a:t>
            </a:r>
            <a:r>
              <a:rPr lang="cs-CZ" dirty="0" smtClean="0">
                <a:solidFill>
                  <a:schemeClr val="bg1"/>
                </a:solidFill>
              </a:rPr>
              <a:t>!</a:t>
            </a:r>
            <a:endParaRPr lang="en-US"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2487" y="1563442"/>
            <a:ext cx="5637446" cy="2899817"/>
          </a:xfrm>
          <a:prstGeom prst="rect">
            <a:avLst/>
          </a:prstGeom>
        </p:spPr>
      </p:pic>
      <p:sp>
        <p:nvSpPr>
          <p:cNvPr id="11" name="Rectangle 10"/>
          <p:cNvSpPr/>
          <p:nvPr/>
        </p:nvSpPr>
        <p:spPr>
          <a:xfrm>
            <a:off x="519939" y="4739707"/>
            <a:ext cx="11422289" cy="1708160"/>
          </a:xfrm>
          <a:prstGeom prst="rect">
            <a:avLst/>
          </a:prstGeom>
        </p:spPr>
        <p:txBody>
          <a:bodyPr wrap="square">
            <a:spAutoFit/>
          </a:bodyPr>
          <a:lstStyle/>
          <a:p>
            <a:pPr defTabSz="895350">
              <a:spcAft>
                <a:spcPts val="1800"/>
              </a:spcAft>
            </a:pPr>
            <a:r>
              <a:rPr lang="en-US" dirty="0" smtClean="0">
                <a:solidFill>
                  <a:schemeClr val="bg1"/>
                </a:solidFill>
              </a:rPr>
              <a:t>Notable </a:t>
            </a:r>
            <a:r>
              <a:rPr lang="en-US" dirty="0">
                <a:solidFill>
                  <a:schemeClr val="bg1"/>
                </a:solidFill>
              </a:rPr>
              <a:t>performances on the day came from Martina </a:t>
            </a:r>
            <a:r>
              <a:rPr lang="en-US" dirty="0" err="1">
                <a:solidFill>
                  <a:schemeClr val="bg1"/>
                </a:solidFill>
              </a:rPr>
              <a:t>Zapletalova</a:t>
            </a:r>
            <a:r>
              <a:rPr lang="en-US" dirty="0">
                <a:solidFill>
                  <a:schemeClr val="bg1"/>
                </a:solidFill>
              </a:rPr>
              <a:t> (Consulting), </a:t>
            </a:r>
            <a:r>
              <a:rPr lang="en-US" dirty="0" err="1">
                <a:solidFill>
                  <a:schemeClr val="bg1"/>
                </a:solidFill>
              </a:rPr>
              <a:t>Radek</a:t>
            </a:r>
            <a:r>
              <a:rPr lang="en-US" dirty="0">
                <a:solidFill>
                  <a:schemeClr val="bg1"/>
                </a:solidFill>
              </a:rPr>
              <a:t> </a:t>
            </a:r>
            <a:r>
              <a:rPr lang="en-US" dirty="0" err="1">
                <a:solidFill>
                  <a:schemeClr val="bg1"/>
                </a:solidFill>
              </a:rPr>
              <a:t>Ullrych</a:t>
            </a:r>
            <a:r>
              <a:rPr lang="en-US" dirty="0">
                <a:solidFill>
                  <a:schemeClr val="bg1"/>
                </a:solidFill>
              </a:rPr>
              <a:t> (FAS) and Larry Human (Tax) who all scored 40 points or </a:t>
            </a:r>
            <a:r>
              <a:rPr lang="en-US" dirty="0" smtClean="0">
                <a:solidFill>
                  <a:schemeClr val="bg1"/>
                </a:solidFill>
              </a:rPr>
              <a:t>more.</a:t>
            </a:r>
            <a:r>
              <a:rPr lang="cs-CZ" dirty="0" smtClean="0">
                <a:solidFill>
                  <a:schemeClr val="bg1"/>
                </a:solidFill>
              </a:rPr>
              <a:t> </a:t>
            </a:r>
            <a:r>
              <a:rPr lang="en-US" dirty="0" smtClean="0">
                <a:solidFill>
                  <a:schemeClr val="bg1"/>
                </a:solidFill>
              </a:rPr>
              <a:t>The </a:t>
            </a:r>
            <a:r>
              <a:rPr lang="en-US" dirty="0">
                <a:solidFill>
                  <a:schemeClr val="bg1"/>
                </a:solidFill>
              </a:rPr>
              <a:t>team from Deloitte (see photo) included representatives from Audit, Consulting, Internal Services, FAS, Risk Advisory and Tax &amp; Legal, with everyone contributing to the success.</a:t>
            </a:r>
          </a:p>
          <a:p>
            <a:pPr defTabSz="895350">
              <a:spcAft>
                <a:spcPts val="1800"/>
              </a:spcAft>
            </a:pPr>
            <a:r>
              <a:rPr lang="en-US" dirty="0" smtClean="0">
                <a:solidFill>
                  <a:schemeClr val="bg1"/>
                </a:solidFill>
              </a:rPr>
              <a:t>.</a:t>
            </a:r>
            <a:endParaRPr lang="en-US" i="1" dirty="0">
              <a:solidFill>
                <a:schemeClr val="bg1"/>
              </a:solidFill>
            </a:endParaRPr>
          </a:p>
        </p:txBody>
      </p:sp>
    </p:spTree>
    <p:extLst>
      <p:ext uri="{BB962C8B-B14F-4D97-AF65-F5344CB8AC3E}">
        <p14:creationId xmlns:p14="http://schemas.microsoft.com/office/powerpoint/2010/main" val="3737346992"/>
      </p:ext>
    </p:extLst>
  </p:cSld>
  <p:clrMapOvr>
    <a:masterClrMapping/>
  </p:clrMapOvr>
  <p:transition spd="slow" advClick="0" advTm="1400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44527" y="386656"/>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defTabSz="739305">
              <a:spcBef>
                <a:spcPts val="0"/>
              </a:spcBef>
              <a:buSzPct val="100000"/>
            </a:pPr>
            <a:r>
              <a:rPr lang="en-GB" b="1" dirty="0">
                <a:solidFill>
                  <a:srgbClr val="FFFFFF"/>
                </a:solidFill>
                <a:latin typeface="Verdana"/>
              </a:rPr>
              <a:t>Czech team part of Deloitte Global Business Services Eminence Group</a:t>
            </a:r>
            <a:endParaRPr lang="en-GB" dirty="0">
              <a:solidFill>
                <a:srgbClr val="FFFFFF"/>
              </a:solidFill>
              <a:latin typeface="Verdana"/>
            </a:endParaRPr>
          </a:p>
        </p:txBody>
      </p:sp>
      <p:sp>
        <p:nvSpPr>
          <p:cNvPr id="146" name="Rectangle 145"/>
          <p:cNvSpPr/>
          <p:nvPr/>
        </p:nvSpPr>
        <p:spPr>
          <a:xfrm>
            <a:off x="344527" y="1072405"/>
            <a:ext cx="11502948" cy="369332"/>
          </a:xfrm>
          <a:prstGeom prst="rect">
            <a:avLst/>
          </a:prstGeom>
        </p:spPr>
        <p:txBody>
          <a:bodyPr wrap="square">
            <a:spAutoFit/>
          </a:bodyPr>
          <a:lstStyle/>
          <a:p>
            <a:pPr defTabSz="1219113">
              <a:spcAft>
                <a:spcPts val="1200"/>
              </a:spcAft>
            </a:pPr>
            <a:r>
              <a:rPr lang="en-GB" b="1" dirty="0">
                <a:solidFill>
                  <a:srgbClr val="FFFFFF"/>
                </a:solidFill>
                <a:latin typeface="Verdana"/>
                <a:ea typeface="Verdana" panose="020B0604030504040204" pitchFamily="34" charset="0"/>
                <a:cs typeface="Verdana" panose="020B0604030504040204" pitchFamily="34" charset="0"/>
              </a:rPr>
              <a:t>Practice: Global Business Services</a:t>
            </a:r>
          </a:p>
        </p:txBody>
      </p:sp>
      <p:grpSp>
        <p:nvGrpSpPr>
          <p:cNvPr id="152" name="Group 151"/>
          <p:cNvGrpSpPr/>
          <p:nvPr/>
        </p:nvGrpSpPr>
        <p:grpSpPr>
          <a:xfrm>
            <a:off x="470292" y="1673106"/>
            <a:ext cx="3716469" cy="3859840"/>
            <a:chOff x="6078133" y="1659395"/>
            <a:chExt cx="3283953" cy="2669016"/>
          </a:xfrm>
        </p:grpSpPr>
        <p:sp>
          <p:nvSpPr>
            <p:cNvPr id="153" name="object 34"/>
            <p:cNvSpPr/>
            <p:nvPr/>
          </p:nvSpPr>
          <p:spPr>
            <a:xfrm>
              <a:off x="6078133" y="1659395"/>
              <a:ext cx="3283953" cy="2669016"/>
            </a:xfrm>
            <a:custGeom>
              <a:avLst/>
              <a:gdLst/>
              <a:ahLst/>
              <a:cxnLst/>
              <a:rect l="l" t="t" r="r" b="b"/>
              <a:pathLst>
                <a:path w="2364104" h="919479">
                  <a:moveTo>
                    <a:pt x="0" y="0"/>
                  </a:moveTo>
                  <a:lnTo>
                    <a:pt x="2363724" y="0"/>
                  </a:lnTo>
                  <a:lnTo>
                    <a:pt x="2363724" y="918971"/>
                  </a:lnTo>
                  <a:lnTo>
                    <a:pt x="0" y="918971"/>
                  </a:lnTo>
                  <a:lnTo>
                    <a:pt x="0" y="0"/>
                  </a:lnTo>
                  <a:close/>
                </a:path>
              </a:pathLst>
            </a:custGeom>
            <a:ln w="9144">
              <a:solidFill>
                <a:srgbClr val="91D300"/>
              </a:solidFill>
            </a:ln>
          </p:spPr>
          <p:txBody>
            <a:bodyPr wrap="square" lIns="0" tIns="0" rIns="0" bIns="0" rtlCol="0"/>
            <a:lstStyle/>
            <a:p>
              <a:pPr defTabSz="1219113"/>
              <a:endParaRPr lang="en-GB" sz="2800" dirty="0">
                <a:solidFill>
                  <a:srgbClr val="FFFFFF"/>
                </a:solidFill>
                <a:latin typeface="Verdana"/>
              </a:endParaRPr>
            </a:p>
          </p:txBody>
        </p:sp>
        <p:sp>
          <p:nvSpPr>
            <p:cNvPr id="154" name="object 35"/>
            <p:cNvSpPr txBox="1"/>
            <p:nvPr/>
          </p:nvSpPr>
          <p:spPr>
            <a:xfrm>
              <a:off x="6221186" y="1767325"/>
              <a:ext cx="2833018" cy="355618"/>
            </a:xfrm>
            <a:prstGeom prst="rect">
              <a:avLst/>
            </a:prstGeom>
          </p:spPr>
          <p:txBody>
            <a:bodyPr vert="horz" wrap="square" lIns="0" tIns="0" rIns="0" bIns="0" rtlCol="0">
              <a:spAutoFit/>
            </a:bodyPr>
            <a:lstStyle/>
            <a:p>
              <a:pPr marL="12699" defTabSz="1219113"/>
              <a:r>
                <a:rPr lang="en-GB" sz="1600" b="1" spc="15" dirty="0">
                  <a:solidFill>
                    <a:srgbClr val="FFFFFF"/>
                  </a:solidFill>
                  <a:latin typeface="Verdana"/>
                  <a:ea typeface="Verdana" panose="020B0604030504040204" pitchFamily="34" charset="0"/>
                  <a:cs typeface="Verdana" panose="020B0604030504040204" pitchFamily="34" charset="0"/>
                </a:rPr>
                <a:t>Central Eminence Team</a:t>
              </a:r>
              <a:endParaRPr lang="en-GB" sz="1600" dirty="0">
                <a:solidFill>
                  <a:srgbClr val="FFFFFF"/>
                </a:solidFill>
                <a:latin typeface="Verdana"/>
                <a:ea typeface="Verdana" panose="020B0604030504040204" pitchFamily="34" charset="0"/>
                <a:cs typeface="Verdana" panose="020B0604030504040204" pitchFamily="34" charset="0"/>
              </a:endParaRPr>
            </a:p>
            <a:p>
              <a:pPr marL="12699" marR="5080" defTabSz="1219113">
                <a:lnSpc>
                  <a:spcPct val="119200"/>
                </a:lnSpc>
                <a:spcBef>
                  <a:spcPts val="90"/>
                </a:spcBef>
              </a:pPr>
              <a:endParaRPr lang="en-GB" sz="1200" dirty="0">
                <a:solidFill>
                  <a:srgbClr val="FFFFFF"/>
                </a:solidFill>
                <a:latin typeface="Verdana"/>
                <a:ea typeface="Verdana" panose="020B0604030504040204" pitchFamily="34" charset="0"/>
                <a:cs typeface="Verdana" panose="020B0604030504040204" pitchFamily="34" charset="0"/>
              </a:endParaRPr>
            </a:p>
          </p:txBody>
        </p:sp>
      </p:grpSp>
      <p:sp>
        <p:nvSpPr>
          <p:cNvPr id="155" name="Rectangle 154"/>
          <p:cNvSpPr/>
          <p:nvPr/>
        </p:nvSpPr>
        <p:spPr>
          <a:xfrm>
            <a:off x="428" y="5568403"/>
            <a:ext cx="12191144" cy="63631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13"/>
            <a:r>
              <a:rPr lang="en-GB" sz="1455" dirty="0">
                <a:solidFill>
                  <a:prstClr val="white"/>
                </a:solidFill>
                <a:latin typeface="Verdana"/>
                <a:ea typeface="Verdana" panose="020B0604030504040204" pitchFamily="34" charset="0"/>
                <a:cs typeface="Verdana" panose="020B0604030504040204" pitchFamily="34" charset="0"/>
              </a:rPr>
              <a:t>Our clients expect us to know the </a:t>
            </a:r>
            <a:r>
              <a:rPr lang="en-GB" sz="1455" dirty="0">
                <a:solidFill>
                  <a:srgbClr val="86BC25"/>
                </a:solidFill>
                <a:latin typeface="Verdana"/>
                <a:ea typeface="Verdana" panose="020B0604030504040204" pitchFamily="34" charset="0"/>
                <a:cs typeface="Verdana" panose="020B0604030504040204" pitchFamily="34" charset="0"/>
              </a:rPr>
              <a:t>GBS and SSC market  </a:t>
            </a:r>
            <a:endParaRPr lang="en-GB" sz="2426" dirty="0">
              <a:solidFill>
                <a:srgbClr val="86BC25"/>
              </a:solidFill>
              <a:latin typeface="Verdana"/>
            </a:endParaRPr>
          </a:p>
        </p:txBody>
      </p:sp>
      <p:pic>
        <p:nvPicPr>
          <p:cNvPr id="156" name="Picture 155" descr="C:\Users\aparthasarathy\AppData\Local\Microsoft\Windows\INetCache\Content.Outlook\FU390WNQ\Op_Trans_MANAGE_GBS_rgb_POS.png"/>
          <p:cNvPicPr/>
          <p:nvPr/>
        </p:nvPicPr>
        <p:blipFill>
          <a:blip r:embed="rId3">
            <a:extLst>
              <a:ext uri="{28A0092B-C50C-407E-A947-70E740481C1C}">
                <a14:useLocalDpi xmlns:a14="http://schemas.microsoft.com/office/drawing/2010/main" val="0"/>
              </a:ext>
            </a:extLst>
          </a:blip>
          <a:srcRect/>
          <a:stretch>
            <a:fillRect/>
          </a:stretch>
        </p:blipFill>
        <p:spPr bwMode="auto">
          <a:xfrm>
            <a:off x="4478729" y="2066477"/>
            <a:ext cx="2873958" cy="2813806"/>
          </a:xfrm>
          <a:prstGeom prst="rect">
            <a:avLst/>
          </a:prstGeom>
          <a:noFill/>
          <a:ln>
            <a:noFill/>
          </a:ln>
        </p:spPr>
      </p:pic>
      <p:pic>
        <p:nvPicPr>
          <p:cNvPr id="15" name="Picture 14"/>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74525" y="2932345"/>
            <a:ext cx="812002" cy="496039"/>
          </a:xfrm>
          <a:prstGeom prst="rect">
            <a:avLst/>
          </a:prstGeom>
          <a:solidFill>
            <a:schemeClr val="accent1">
              <a:alpha val="59000"/>
            </a:schemeClr>
          </a:solidFill>
          <a:ln>
            <a:solidFill>
              <a:schemeClr val="bg1"/>
            </a:solidFill>
          </a:ln>
        </p:spPr>
      </p:pic>
      <p:pic>
        <p:nvPicPr>
          <p:cNvPr id="19" name="Picture 4" descr="Resultado de imagen para us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407" y="2340148"/>
            <a:ext cx="808120" cy="487260"/>
          </a:xfrm>
          <a:prstGeom prst="rect">
            <a:avLst/>
          </a:prstGeom>
          <a:solidFill>
            <a:schemeClr val="accent1">
              <a:alpha val="59000"/>
            </a:schemeClr>
          </a:solidFill>
          <a:ln>
            <a:solidFill>
              <a:schemeClr val="bg1"/>
            </a:solidFill>
          </a:ln>
        </p:spPr>
      </p:pic>
      <p:pic>
        <p:nvPicPr>
          <p:cNvPr id="23" name="Picture 22" descr="Resultado de imagen para UK fla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13147" y="2340601"/>
            <a:ext cx="922455" cy="524863"/>
          </a:xfrm>
          <a:prstGeom prst="rect">
            <a:avLst/>
          </a:prstGeom>
          <a:solidFill>
            <a:schemeClr val="accent1">
              <a:alpha val="59000"/>
            </a:schemeClr>
          </a:solidFill>
          <a:ln>
            <a:solidFill>
              <a:schemeClr val="bg1"/>
            </a:solidFill>
          </a:ln>
        </p:spPr>
      </p:pic>
      <p:pic>
        <p:nvPicPr>
          <p:cNvPr id="25" name="Picture 4" descr="Imagen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8853" y="2066478"/>
            <a:ext cx="762772" cy="99609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2" descr="Resultado de imagen para denmark fla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5750" y="2951592"/>
            <a:ext cx="859827" cy="476792"/>
          </a:xfrm>
          <a:prstGeom prst="rect">
            <a:avLst/>
          </a:prstGeom>
          <a:solidFill>
            <a:schemeClr val="accent1">
              <a:alpha val="59000"/>
            </a:schemeClr>
          </a:solidFill>
          <a:ln>
            <a:solidFill>
              <a:schemeClr val="accent1"/>
            </a:solidFill>
          </a:ln>
        </p:spPr>
      </p:pic>
      <p:pic>
        <p:nvPicPr>
          <p:cNvPr id="27" name="Picture 36" descr="Resultado de imagen para czech republic fla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3581" y="2933073"/>
            <a:ext cx="734062" cy="495312"/>
          </a:xfrm>
          <a:prstGeom prst="rect">
            <a:avLst/>
          </a:prstGeom>
          <a:noFill/>
          <a:ln w="28575">
            <a:solidFill>
              <a:srgbClr val="86BC25"/>
            </a:solidFill>
          </a:ln>
          <a:extLst>
            <a:ext uri="{909E8E84-426E-40DD-AFC4-6F175D3DCCD1}">
              <a14:hiddenFill xmlns:a14="http://schemas.microsoft.com/office/drawing/2010/main">
                <a:solidFill>
                  <a:srgbClr val="FFFFFF"/>
                </a:solidFill>
              </a14:hiddenFill>
            </a:ext>
          </a:extLst>
        </p:spPr>
      </p:pic>
      <p:sp>
        <p:nvSpPr>
          <p:cNvPr id="29" name="Rectangle 28"/>
          <p:cNvSpPr/>
          <p:nvPr/>
        </p:nvSpPr>
        <p:spPr>
          <a:xfrm>
            <a:off x="613335" y="3613831"/>
            <a:ext cx="2832819" cy="1919115"/>
          </a:xfrm>
          <a:prstGeom prst="rect">
            <a:avLst/>
          </a:prstGeom>
        </p:spPr>
        <p:txBody>
          <a:bodyPr wrap="square">
            <a:spAutoFit/>
          </a:bodyPr>
          <a:lstStyle/>
          <a:p>
            <a:pPr marL="163652" indent="-163652" defTabSz="1018301">
              <a:lnSpc>
                <a:spcPct val="106000"/>
              </a:lnSpc>
              <a:buFont typeface="Arial" panose="020B0604020202020204" pitchFamily="34" charset="0"/>
              <a:buChar char="•"/>
            </a:pPr>
            <a:r>
              <a:rPr lang="en-GB" sz="1600" kern="0" dirty="0">
                <a:solidFill>
                  <a:srgbClr val="FFFFFF"/>
                </a:solidFill>
                <a:latin typeface="Verdana"/>
              </a:rPr>
              <a:t>Czech team led by Pavel </a:t>
            </a:r>
            <a:r>
              <a:rPr lang="en-GB" sz="1600" kern="0" dirty="0" err="1">
                <a:solidFill>
                  <a:srgbClr val="FFFFFF"/>
                </a:solidFill>
                <a:latin typeface="Verdana"/>
              </a:rPr>
              <a:t>Šimák</a:t>
            </a:r>
            <a:r>
              <a:rPr lang="en-GB" sz="1600" kern="0" dirty="0">
                <a:solidFill>
                  <a:srgbClr val="FFFFFF"/>
                </a:solidFill>
                <a:latin typeface="Verdana"/>
              </a:rPr>
              <a:t> became a core member of the Deloitte Global GBS Eminence Team, composed of 6 leading countries</a:t>
            </a:r>
          </a:p>
        </p:txBody>
      </p:sp>
      <p:cxnSp>
        <p:nvCxnSpPr>
          <p:cNvPr id="20" name="Straight Connector 19"/>
          <p:cNvCxnSpPr/>
          <p:nvPr/>
        </p:nvCxnSpPr>
        <p:spPr>
          <a:xfrm>
            <a:off x="315720" y="849573"/>
            <a:ext cx="11405983" cy="38001"/>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270337"/>
            <a:ext cx="8541915" cy="614912"/>
          </a:xfrm>
          <a:prstGeom prst="rect">
            <a:avLst/>
          </a:prstGeom>
        </p:spPr>
        <p:txBody>
          <a:bodyPr wrap="square">
            <a:spAutoFit/>
          </a:bodyPr>
          <a:lstStyle/>
          <a:p>
            <a:pPr defTabSz="554492">
              <a:spcBef>
                <a:spcPts val="411"/>
              </a:spcBef>
              <a:buSzPct val="100000"/>
              <a:defRPr/>
            </a:pPr>
            <a:r>
              <a:rPr lang="en-GB" sz="1698" i="1" dirty="0">
                <a:solidFill>
                  <a:srgbClr val="FFFFFF"/>
                </a:solidFill>
                <a:latin typeface="Verdana"/>
              </a:rPr>
              <a:t>For more information please reach out to </a:t>
            </a:r>
            <a:r>
              <a:rPr lang="en-GB" sz="1698" b="1" i="1" dirty="0">
                <a:solidFill>
                  <a:srgbClr val="62B5E5"/>
                </a:solidFill>
                <a:latin typeface="Verdana"/>
              </a:rPr>
              <a:t>Pavel </a:t>
            </a:r>
            <a:r>
              <a:rPr lang="en-GB" sz="1698" b="1" i="1" dirty="0" err="1">
                <a:solidFill>
                  <a:srgbClr val="62B5E5"/>
                </a:solidFill>
                <a:latin typeface="Verdana"/>
              </a:rPr>
              <a:t>Šimák</a:t>
            </a:r>
            <a:r>
              <a:rPr lang="en-GB" sz="1698" b="1" i="1" dirty="0">
                <a:solidFill>
                  <a:srgbClr val="0076A8"/>
                </a:solidFill>
                <a:latin typeface="Verdana"/>
              </a:rPr>
              <a:t/>
            </a:r>
            <a:br>
              <a:rPr lang="en-GB" sz="1698" b="1" i="1" dirty="0">
                <a:solidFill>
                  <a:srgbClr val="0076A8"/>
                </a:solidFill>
                <a:latin typeface="Verdana"/>
              </a:rPr>
            </a:br>
            <a:endParaRPr lang="en-GB" sz="1698" b="1" i="1" dirty="0">
              <a:solidFill>
                <a:srgbClr val="0076A8"/>
              </a:solidFill>
              <a:latin typeface="Verdana"/>
            </a:endParaRPr>
          </a:p>
        </p:txBody>
      </p:sp>
      <p:sp>
        <p:nvSpPr>
          <p:cNvPr id="24" name="Freeform 430"/>
          <p:cNvSpPr>
            <a:spLocks noChangeAspect="1" noEditPoints="1"/>
          </p:cNvSpPr>
          <p:nvPr/>
        </p:nvSpPr>
        <p:spPr bwMode="auto">
          <a:xfrm>
            <a:off x="595670" y="6269623"/>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GB" sz="1092" dirty="0">
              <a:solidFill>
                <a:prstClr val="black"/>
              </a:solidFill>
              <a:latin typeface="Verdana"/>
            </a:endParaRPr>
          </a:p>
        </p:txBody>
      </p:sp>
      <p:grpSp>
        <p:nvGrpSpPr>
          <p:cNvPr id="149" name="Group 148"/>
          <p:cNvGrpSpPr/>
          <p:nvPr/>
        </p:nvGrpSpPr>
        <p:grpSpPr>
          <a:xfrm>
            <a:off x="7684015" y="1673106"/>
            <a:ext cx="4037688" cy="3895299"/>
            <a:chOff x="6066116" y="4661406"/>
            <a:chExt cx="3041358" cy="2498928"/>
          </a:xfrm>
        </p:grpSpPr>
        <p:sp>
          <p:nvSpPr>
            <p:cNvPr id="150" name="object 32"/>
            <p:cNvSpPr/>
            <p:nvPr/>
          </p:nvSpPr>
          <p:spPr>
            <a:xfrm>
              <a:off x="6066116" y="4661406"/>
              <a:ext cx="3041358" cy="2498927"/>
            </a:xfrm>
            <a:custGeom>
              <a:avLst/>
              <a:gdLst/>
              <a:ahLst/>
              <a:cxnLst/>
              <a:rect l="l" t="t" r="r" b="b"/>
              <a:pathLst>
                <a:path w="1752600" h="920750">
                  <a:moveTo>
                    <a:pt x="0" y="0"/>
                  </a:moveTo>
                  <a:lnTo>
                    <a:pt x="1752600" y="0"/>
                  </a:lnTo>
                  <a:lnTo>
                    <a:pt x="1752600" y="920496"/>
                  </a:lnTo>
                  <a:lnTo>
                    <a:pt x="0" y="920496"/>
                  </a:lnTo>
                  <a:lnTo>
                    <a:pt x="0" y="0"/>
                  </a:lnTo>
                  <a:close/>
                </a:path>
              </a:pathLst>
            </a:custGeom>
            <a:ln w="9144">
              <a:solidFill>
                <a:srgbClr val="00A0DE"/>
              </a:solidFill>
            </a:ln>
          </p:spPr>
          <p:txBody>
            <a:bodyPr wrap="square" lIns="0" tIns="0" rIns="0" bIns="0" rtlCol="0"/>
            <a:lstStyle/>
            <a:p>
              <a:pPr defTabSz="1219113"/>
              <a:endParaRPr lang="en-GB" sz="2800" dirty="0">
                <a:solidFill>
                  <a:srgbClr val="FFFFFF"/>
                </a:solidFill>
                <a:latin typeface="Verdana"/>
              </a:endParaRPr>
            </a:p>
          </p:txBody>
        </p:sp>
        <p:sp>
          <p:nvSpPr>
            <p:cNvPr id="151" name="object 33"/>
            <p:cNvSpPr txBox="1"/>
            <p:nvPr/>
          </p:nvSpPr>
          <p:spPr>
            <a:xfrm>
              <a:off x="6221185" y="4789040"/>
              <a:ext cx="2814524" cy="2371294"/>
            </a:xfrm>
            <a:prstGeom prst="rect">
              <a:avLst/>
            </a:prstGeom>
          </p:spPr>
          <p:txBody>
            <a:bodyPr vert="horz" wrap="square" lIns="0" tIns="0" rIns="0" bIns="0" rtlCol="0">
              <a:spAutoFit/>
            </a:bodyPr>
            <a:lstStyle/>
            <a:p>
              <a:pPr marL="12699" defTabSz="1219113"/>
              <a:r>
                <a:rPr lang="en-GB" sz="1600" b="1" spc="15" dirty="0">
                  <a:solidFill>
                    <a:srgbClr val="FFFFFF"/>
                  </a:solidFill>
                  <a:latin typeface="Verdana"/>
                  <a:ea typeface="Verdana" panose="020B0604030504040204" pitchFamily="34" charset="0"/>
                  <a:cs typeface="Verdana" panose="020B0604030504040204" pitchFamily="34" charset="0"/>
                </a:rPr>
                <a:t>Tasks of the Central Team</a:t>
              </a:r>
            </a:p>
            <a:p>
              <a:pPr marL="184141" marR="5080" indent="-171442" defTabSz="1219113">
                <a:lnSpc>
                  <a:spcPct val="119200"/>
                </a:lnSpc>
                <a:spcBef>
                  <a:spcPts val="90"/>
                </a:spcBef>
                <a:buFont typeface="Arial" panose="020B0604020202020204" pitchFamily="34" charset="0"/>
                <a:buChar char="•"/>
              </a:pPr>
              <a:endParaRPr lang="en-GB" sz="1200" spc="-5" dirty="0">
                <a:solidFill>
                  <a:srgbClr val="FFFFFF"/>
                </a:solidFill>
                <a:latin typeface="Verdana"/>
                <a:ea typeface="Verdana" panose="020B0604030504040204" pitchFamily="34" charset="0"/>
                <a:cs typeface="Verdana" panose="020B0604030504040204" pitchFamily="34" charset="0"/>
              </a:endParaRPr>
            </a:p>
            <a:p>
              <a:pPr marL="184141" marR="5080" indent="-171442" defTabSz="1219113">
                <a:lnSpc>
                  <a:spcPct val="119200"/>
                </a:lnSpc>
                <a:spcAft>
                  <a:spcPts val="728"/>
                </a:spcAft>
                <a:buFont typeface="Arial" panose="020B0604020202020204" pitchFamily="34" charset="0"/>
                <a:buChar char="•"/>
              </a:pPr>
              <a:r>
                <a:rPr lang="en-GB" sz="1600" spc="-5" dirty="0">
                  <a:solidFill>
                    <a:srgbClr val="FFFFFF"/>
                  </a:solidFill>
                  <a:latin typeface="Verdana"/>
                  <a:ea typeface="Verdana" panose="020B0604030504040204" pitchFamily="34" charset="0"/>
                  <a:cs typeface="Verdana" panose="020B0604030504040204" pitchFamily="34" charset="0"/>
                </a:rPr>
                <a:t>Discuss on current challenges, improving Deloitte marketing / launch initiatives and sharing of eminence plans in the GBS area across markets</a:t>
              </a:r>
            </a:p>
            <a:p>
              <a:pPr marL="184141" marR="5080" indent="-171442" defTabSz="1219113">
                <a:lnSpc>
                  <a:spcPct val="119200"/>
                </a:lnSpc>
                <a:spcAft>
                  <a:spcPts val="728"/>
                </a:spcAft>
                <a:buFont typeface="Arial" panose="020B0604020202020204" pitchFamily="34" charset="0"/>
                <a:buChar char="•"/>
              </a:pPr>
              <a:r>
                <a:rPr lang="en-GB" sz="1600" spc="-5" dirty="0">
                  <a:solidFill>
                    <a:srgbClr val="FFFFFF"/>
                  </a:solidFill>
                  <a:latin typeface="Verdana"/>
                  <a:ea typeface="Verdana" panose="020B0604030504040204" pitchFamily="34" charset="0"/>
                  <a:cs typeface="Verdana" panose="020B0604030504040204" pitchFamily="34" charset="0"/>
                </a:rPr>
                <a:t>Align on eminence activities to avoid overlapping and working together as one global firm</a:t>
              </a:r>
            </a:p>
            <a:p>
              <a:pPr marL="298436" marR="5080" indent="-285737" defTabSz="1219113">
                <a:lnSpc>
                  <a:spcPct val="119200"/>
                </a:lnSpc>
                <a:spcAft>
                  <a:spcPts val="728"/>
                </a:spcAft>
                <a:buFont typeface="Arial" panose="020B0604020202020204" pitchFamily="34" charset="0"/>
                <a:buChar char="•"/>
              </a:pPr>
              <a:endParaRPr lang="en-GB" sz="1200" spc="-5" dirty="0">
                <a:solidFill>
                  <a:srgbClr val="FFFFFF"/>
                </a:solidFill>
                <a:latin typeface="Verdana"/>
                <a:ea typeface="Verdana" panose="020B0604030504040204" pitchFamily="34" charset="0"/>
                <a:cs typeface="Verdana" panose="020B0604030504040204" pitchFamily="34" charset="0"/>
              </a:endParaRPr>
            </a:p>
            <a:p>
              <a:pPr marL="298436" marR="5080" indent="-285737" defTabSz="1219113">
                <a:lnSpc>
                  <a:spcPct val="119200"/>
                </a:lnSpc>
                <a:spcAft>
                  <a:spcPts val="728"/>
                </a:spcAft>
                <a:buFont typeface="Arial" panose="020B0604020202020204" pitchFamily="34" charset="0"/>
                <a:buChar char="•"/>
              </a:pPr>
              <a:endParaRPr lang="en-GB" sz="1200" dirty="0">
                <a:solidFill>
                  <a:srgbClr val="FFFFFF"/>
                </a:solidFill>
                <a:latin typeface="Verdana"/>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1755046290"/>
      </p:ext>
    </p:extLst>
  </p:cSld>
  <p:clrMapOvr>
    <a:masterClrMapping/>
  </p:clrMapOvr>
  <p:transition spd="slow" advClick="0" advTm="1400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EFF"/>
        </a:solidFill>
        <a:effectLst/>
      </p:bgPr>
    </p:bg>
    <p:spTree>
      <p:nvGrpSpPr>
        <p:cNvPr id="1" name=""/>
        <p:cNvGrpSpPr/>
        <p:nvPr/>
      </p:nvGrpSpPr>
      <p:grpSpPr>
        <a:xfrm>
          <a:off x="0" y="0"/>
          <a:ext cx="0" cy="0"/>
          <a:chOff x="0" y="0"/>
          <a:chExt cx="0" cy="0"/>
        </a:xfrm>
      </p:grpSpPr>
      <p:sp>
        <p:nvSpPr>
          <p:cNvPr id="13" name="Rectangle 12"/>
          <p:cNvSpPr/>
          <p:nvPr/>
        </p:nvSpPr>
        <p:spPr>
          <a:xfrm>
            <a:off x="926942" y="6171894"/>
            <a:ext cx="10738008" cy="584775"/>
          </a:xfrm>
          <a:prstGeom prst="rect">
            <a:avLst/>
          </a:prstGeom>
        </p:spPr>
        <p:txBody>
          <a:bodyPr wrap="square">
            <a:spAutoFit/>
          </a:bodyPr>
          <a:lstStyle/>
          <a:p>
            <a:pPr lvl="0">
              <a:spcBef>
                <a:spcPts val="677"/>
              </a:spcBef>
              <a:buSzPct val="100000"/>
              <a:defRPr/>
            </a:pPr>
            <a:r>
              <a:rPr kumimoji="0" lang="en-US" sz="1600" b="0" i="1" u="none" strike="noStrike" kern="1200" cap="none" spc="0" normalizeH="0" baseline="0" noProof="0" dirty="0" smtClean="0">
                <a:ln>
                  <a:noFill/>
                </a:ln>
                <a:effectLst/>
                <a:uLnTx/>
                <a:uFillTx/>
                <a:latin typeface="Verdana"/>
              </a:rPr>
              <a:t>For more information please reach out to </a:t>
            </a:r>
            <a:r>
              <a:rPr lang="cs-CZ" sz="1600" b="1" i="1" dirty="0" smtClean="0">
                <a:solidFill>
                  <a:srgbClr val="62B5E5"/>
                </a:solidFill>
                <a:latin typeface="Verdana"/>
              </a:rPr>
              <a:t>Milos Ungr </a:t>
            </a:r>
            <a:r>
              <a:rPr lang="cs-CZ" sz="1600" i="1" dirty="0" err="1" smtClean="0"/>
              <a:t>or</a:t>
            </a:r>
            <a:r>
              <a:rPr lang="en-US" sz="1600" i="1" dirty="0" smtClean="0"/>
              <a:t> </a:t>
            </a:r>
            <a:r>
              <a:rPr lang="cs-CZ" sz="1600" b="1" i="1" dirty="0" smtClean="0">
                <a:solidFill>
                  <a:srgbClr val="62B5E5"/>
                </a:solidFill>
              </a:rPr>
              <a:t>Martin </a:t>
            </a:r>
            <a:r>
              <a:rPr lang="cs-CZ" sz="1600" b="1" i="1" dirty="0" err="1" smtClean="0">
                <a:solidFill>
                  <a:srgbClr val="62B5E5"/>
                </a:solidFill>
              </a:rPr>
              <a:t>Venzl</a:t>
            </a:r>
            <a:r>
              <a:rPr kumimoji="0" lang="en-US" sz="1600" b="1" i="1" u="none" strike="noStrike" kern="1200" cap="none" spc="0" normalizeH="0" baseline="0" noProof="0" dirty="0" smtClean="0">
                <a:ln>
                  <a:noFill/>
                </a:ln>
                <a:solidFill>
                  <a:srgbClr val="0076A8"/>
                </a:solidFill>
                <a:effectLst/>
                <a:uLnTx/>
                <a:uFillTx/>
                <a:latin typeface="Verdana"/>
              </a:rPr>
              <a:t/>
            </a:r>
            <a:br>
              <a:rPr kumimoji="0" lang="en-US" sz="1600" b="1" i="1" u="none" strike="noStrike" kern="1200" cap="none" spc="0" normalizeH="0" baseline="0" noProof="0" dirty="0" smtClean="0">
                <a:ln>
                  <a:noFill/>
                </a:ln>
                <a:solidFill>
                  <a:srgbClr val="0076A8"/>
                </a:solidFill>
                <a:effectLst/>
                <a:uLnTx/>
                <a:uFillTx/>
                <a:latin typeface="Verdana"/>
              </a:rPr>
            </a:br>
            <a:endParaRPr kumimoji="0" lang="en-US" sz="1600" b="1" i="1" u="none" strike="noStrike" kern="1200" cap="none" spc="0" normalizeH="0" baseline="0" noProof="0" dirty="0">
              <a:ln>
                <a:noFill/>
              </a:ln>
              <a:solidFill>
                <a:srgbClr val="0076A8"/>
              </a:solidFill>
              <a:effectLst/>
              <a:uLnTx/>
              <a:uFillTx/>
              <a:latin typeface="Verdana"/>
            </a:endParaRPr>
          </a:p>
        </p:txBody>
      </p:sp>
      <p:sp>
        <p:nvSpPr>
          <p:cNvPr id="15" name="Freeform 430"/>
          <p:cNvSpPr>
            <a:spLocks noChangeAspect="1" noEditPoints="1"/>
          </p:cNvSpPr>
          <p:nvPr/>
        </p:nvSpPr>
        <p:spPr bwMode="auto">
          <a:xfrm>
            <a:off x="519939" y="6191847"/>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t>New client</a:t>
            </a:r>
            <a:r>
              <a:rPr kumimoji="0" lang="en-US" sz="3200" b="1" i="0" u="none" strike="noStrike" kern="1200" cap="none" spc="0" normalizeH="0" baseline="0" noProof="0" dirty="0" smtClean="0">
                <a:ln>
                  <a:noFill/>
                </a:ln>
                <a:effectLst/>
                <a:uLnTx/>
                <a:uFillTx/>
                <a:latin typeface="Verdana"/>
              </a:rPr>
              <a:t/>
            </a:r>
            <a:br>
              <a:rPr kumimoji="0" lang="en-US" sz="3200" b="1" i="0" u="none" strike="noStrike" kern="1200" cap="none" spc="0" normalizeH="0" baseline="0" noProof="0" dirty="0" smtClean="0">
                <a:ln>
                  <a:noFill/>
                </a:ln>
                <a:effectLst/>
                <a:uLnTx/>
                <a:uFillTx/>
                <a:latin typeface="Verdana"/>
              </a:rPr>
            </a:br>
            <a:r>
              <a:rPr kumimoji="0" lang="en-US" sz="3200" b="1" i="0" u="none" strike="noStrike" kern="1200" cap="none" spc="0" normalizeH="0" baseline="0" noProof="0" dirty="0" smtClean="0">
                <a:ln>
                  <a:noFill/>
                </a:ln>
                <a:effectLst/>
                <a:uLnTx/>
                <a:uFillTx/>
                <a:latin typeface="Verdana"/>
              </a:rPr>
              <a:t>		</a:t>
            </a:r>
            <a:r>
              <a:rPr lang="en-US" sz="3200" b="1" dirty="0"/>
              <a:t> </a:t>
            </a:r>
            <a:r>
              <a:rPr lang="cs-CZ" sz="3200" b="1" dirty="0" smtClean="0"/>
              <a:t>               </a:t>
            </a:r>
            <a:r>
              <a:rPr lang="en-US" sz="3200" b="1" dirty="0"/>
              <a:t> </a:t>
            </a:r>
            <a:endParaRPr kumimoji="0" lang="en-US" sz="3200" b="0" i="0" u="none" strike="noStrike" kern="1200" cap="none" spc="0" normalizeH="0" baseline="0" noProof="0" dirty="0">
              <a:ln>
                <a:noFill/>
              </a:ln>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19939" y="1622552"/>
            <a:ext cx="7614410" cy="2816156"/>
          </a:xfrm>
          <a:prstGeom prst="rect">
            <a:avLst/>
          </a:prstGeom>
        </p:spPr>
        <p:txBody>
          <a:bodyPr wrap="square">
            <a:spAutoFit/>
          </a:bodyPr>
          <a:lstStyle/>
          <a:p>
            <a:pPr defTabSz="895350">
              <a:spcAft>
                <a:spcPts val="1800"/>
              </a:spcAft>
            </a:pPr>
            <a:r>
              <a:rPr lang="en-US" b="1" dirty="0" err="1" smtClean="0"/>
              <a:t>Economia</a:t>
            </a:r>
            <a:r>
              <a:rPr lang="cs-CZ" b="1" dirty="0" smtClean="0"/>
              <a:t>.</a:t>
            </a:r>
            <a:r>
              <a:rPr lang="en-US" b="1" dirty="0" smtClean="0"/>
              <a:t> </a:t>
            </a:r>
            <a:r>
              <a:rPr lang="cs-CZ" dirty="0" smtClean="0"/>
              <a:t>M</a:t>
            </a:r>
            <a:r>
              <a:rPr lang="en-US" dirty="0" err="1" smtClean="0"/>
              <a:t>ediální</a:t>
            </a:r>
            <a:r>
              <a:rPr lang="en-US" dirty="0" smtClean="0"/>
              <a:t> </a:t>
            </a:r>
            <a:r>
              <a:rPr lang="en-US" dirty="0" err="1"/>
              <a:t>společnost</a:t>
            </a:r>
            <a:r>
              <a:rPr lang="en-US" dirty="0"/>
              <a:t>, </a:t>
            </a:r>
            <a:r>
              <a:rPr lang="en-US" dirty="0" err="1"/>
              <a:t>která</a:t>
            </a:r>
            <a:r>
              <a:rPr lang="en-US" dirty="0"/>
              <a:t> se </a:t>
            </a:r>
            <a:r>
              <a:rPr lang="en-US" dirty="0" err="1"/>
              <a:t>orientuje</a:t>
            </a:r>
            <a:r>
              <a:rPr lang="en-US" dirty="0"/>
              <a:t> </a:t>
            </a:r>
            <a:r>
              <a:rPr lang="en-US" dirty="0" err="1"/>
              <a:t>na</a:t>
            </a:r>
            <a:r>
              <a:rPr lang="en-US" dirty="0"/>
              <a:t> </a:t>
            </a:r>
            <a:r>
              <a:rPr lang="en-US" dirty="0" err="1"/>
              <a:t>vydávání</a:t>
            </a:r>
            <a:r>
              <a:rPr lang="en-US" dirty="0"/>
              <a:t> </a:t>
            </a:r>
            <a:r>
              <a:rPr lang="en-US" dirty="0" err="1" smtClean="0"/>
              <a:t>ekonomického</a:t>
            </a:r>
            <a:r>
              <a:rPr lang="en-US" dirty="0" smtClean="0"/>
              <a:t> </a:t>
            </a:r>
            <a:r>
              <a:rPr lang="en-US" dirty="0" err="1"/>
              <a:t>tisku</a:t>
            </a:r>
            <a:r>
              <a:rPr lang="en-US" dirty="0"/>
              <a:t> </a:t>
            </a:r>
            <a:r>
              <a:rPr lang="en-US" dirty="0" smtClean="0"/>
              <a:t>(</a:t>
            </a:r>
            <a:r>
              <a:rPr lang="cs-CZ" dirty="0" smtClean="0"/>
              <a:t>např. </a:t>
            </a:r>
            <a:r>
              <a:rPr lang="en-US" dirty="0" err="1" smtClean="0"/>
              <a:t>Hospodářské</a:t>
            </a:r>
            <a:r>
              <a:rPr lang="en-US" dirty="0" smtClean="0"/>
              <a:t> </a:t>
            </a:r>
            <a:r>
              <a:rPr lang="en-US" dirty="0" err="1"/>
              <a:t>noviny</a:t>
            </a:r>
            <a:r>
              <a:rPr lang="en-US" dirty="0"/>
              <a:t>, </a:t>
            </a:r>
            <a:r>
              <a:rPr lang="en-US" dirty="0" err="1"/>
              <a:t>Ekonom</a:t>
            </a:r>
            <a:r>
              <a:rPr lang="en-US" dirty="0"/>
              <a:t>, </a:t>
            </a:r>
            <a:r>
              <a:rPr lang="en-US" dirty="0" err="1" smtClean="0"/>
              <a:t>Respekt</a:t>
            </a:r>
            <a:r>
              <a:rPr lang="cs-CZ" dirty="0"/>
              <a:t>)</a:t>
            </a:r>
            <a:r>
              <a:rPr lang="cs-CZ" dirty="0" smtClean="0"/>
              <a:t>. V</a:t>
            </a:r>
            <a:r>
              <a:rPr lang="en-US" dirty="0" smtClean="0"/>
              <a:t> </a:t>
            </a:r>
            <a:r>
              <a:rPr lang="en-US" dirty="0" err="1"/>
              <a:t>posledních</a:t>
            </a:r>
            <a:r>
              <a:rPr lang="en-US" dirty="0"/>
              <a:t> </a:t>
            </a:r>
            <a:r>
              <a:rPr lang="en-US" dirty="0" err="1"/>
              <a:t>letech</a:t>
            </a:r>
            <a:r>
              <a:rPr lang="en-US" dirty="0"/>
              <a:t> </a:t>
            </a:r>
            <a:r>
              <a:rPr lang="en-US" dirty="0" err="1"/>
              <a:t>významně</a:t>
            </a:r>
            <a:r>
              <a:rPr lang="en-US" dirty="0"/>
              <a:t> </a:t>
            </a:r>
            <a:r>
              <a:rPr lang="en-US" dirty="0" err="1"/>
              <a:t>buduje</a:t>
            </a:r>
            <a:r>
              <a:rPr lang="en-US" dirty="0"/>
              <a:t> </a:t>
            </a:r>
            <a:r>
              <a:rPr lang="cs-CZ" dirty="0" smtClean="0"/>
              <a:t>i </a:t>
            </a:r>
            <a:r>
              <a:rPr lang="en-US" dirty="0" err="1" smtClean="0"/>
              <a:t>svoji</a:t>
            </a:r>
            <a:r>
              <a:rPr lang="en-US" dirty="0" smtClean="0"/>
              <a:t> </a:t>
            </a:r>
            <a:r>
              <a:rPr lang="en-US" dirty="0" err="1"/>
              <a:t>působnost</a:t>
            </a:r>
            <a:r>
              <a:rPr lang="en-US" dirty="0"/>
              <a:t> </a:t>
            </a:r>
            <a:r>
              <a:rPr lang="en-US" dirty="0" err="1"/>
              <a:t>na</a:t>
            </a:r>
            <a:r>
              <a:rPr lang="en-US" dirty="0"/>
              <a:t> </a:t>
            </a:r>
            <a:r>
              <a:rPr lang="en-US" dirty="0" err="1"/>
              <a:t>poli</a:t>
            </a:r>
            <a:r>
              <a:rPr lang="en-US" dirty="0"/>
              <a:t> </a:t>
            </a:r>
            <a:r>
              <a:rPr lang="en-US" dirty="0" err="1" smtClean="0"/>
              <a:t>digitálních</a:t>
            </a:r>
            <a:r>
              <a:rPr lang="en-US" dirty="0" smtClean="0"/>
              <a:t> </a:t>
            </a:r>
            <a:r>
              <a:rPr lang="en-US" dirty="0" err="1" smtClean="0"/>
              <a:t>médií</a:t>
            </a:r>
            <a:r>
              <a:rPr lang="cs-CZ" dirty="0" smtClean="0"/>
              <a:t> </a:t>
            </a:r>
            <a:r>
              <a:rPr lang="en-US" dirty="0" smtClean="0"/>
              <a:t>(</a:t>
            </a:r>
            <a:r>
              <a:rPr lang="cs-CZ" dirty="0" smtClean="0"/>
              <a:t>např. </a:t>
            </a:r>
            <a:r>
              <a:rPr lang="en-US" dirty="0" smtClean="0"/>
              <a:t>iHNed.cz</a:t>
            </a:r>
            <a:r>
              <a:rPr lang="en-US" dirty="0"/>
              <a:t>, Aktualne.cz, Centrum.cz, </a:t>
            </a:r>
            <a:r>
              <a:rPr lang="en-US" dirty="0" smtClean="0"/>
              <a:t>Atlas.cz). </a:t>
            </a:r>
            <a:endParaRPr lang="cs-CZ" dirty="0" smtClean="0"/>
          </a:p>
          <a:p>
            <a:pPr defTabSz="895350">
              <a:spcAft>
                <a:spcPts val="1800"/>
              </a:spcAft>
            </a:pPr>
            <a:r>
              <a:rPr lang="cs-CZ" dirty="0" smtClean="0"/>
              <a:t>P</a:t>
            </a:r>
            <a:r>
              <a:rPr lang="en-US" dirty="0" err="1" smtClean="0"/>
              <a:t>ro</a:t>
            </a:r>
            <a:r>
              <a:rPr lang="en-US" dirty="0" smtClean="0"/>
              <a:t> </a:t>
            </a:r>
            <a:r>
              <a:rPr lang="en-US" dirty="0" err="1" smtClean="0"/>
              <a:t>podporu</a:t>
            </a:r>
            <a:r>
              <a:rPr lang="en-US" dirty="0" smtClean="0"/>
              <a:t> </a:t>
            </a:r>
            <a:r>
              <a:rPr lang="en-US" dirty="0" err="1" smtClean="0"/>
              <a:t>svého</a:t>
            </a:r>
            <a:r>
              <a:rPr lang="en-US" dirty="0" smtClean="0"/>
              <a:t> </a:t>
            </a:r>
            <a:r>
              <a:rPr lang="en-US" dirty="0" err="1" smtClean="0"/>
              <a:t>dalšího</a:t>
            </a:r>
            <a:r>
              <a:rPr lang="en-US" dirty="0" smtClean="0"/>
              <a:t> </a:t>
            </a:r>
            <a:r>
              <a:rPr lang="en-US" dirty="0" err="1" smtClean="0"/>
              <a:t>rozvoje</a:t>
            </a:r>
            <a:r>
              <a:rPr lang="en-US" dirty="0" smtClean="0"/>
              <a:t> se </a:t>
            </a:r>
            <a:r>
              <a:rPr lang="en-US" dirty="0" err="1" smtClean="0"/>
              <a:t>rozhodla</a:t>
            </a:r>
            <a:r>
              <a:rPr lang="en-US" dirty="0" smtClean="0"/>
              <a:t> </a:t>
            </a:r>
            <a:r>
              <a:rPr lang="en-US" dirty="0" err="1" smtClean="0"/>
              <a:t>zaměřit</a:t>
            </a:r>
            <a:r>
              <a:rPr lang="en-US" dirty="0" smtClean="0"/>
              <a:t> </a:t>
            </a:r>
            <a:r>
              <a:rPr lang="en-US" dirty="0" err="1" smtClean="0"/>
              <a:t>na</a:t>
            </a:r>
            <a:r>
              <a:rPr lang="en-US" dirty="0" smtClean="0"/>
              <a:t> </a:t>
            </a:r>
            <a:r>
              <a:rPr lang="en-US" dirty="0" err="1" smtClean="0"/>
              <a:t>modelování</a:t>
            </a:r>
            <a:r>
              <a:rPr lang="en-US" dirty="0" smtClean="0"/>
              <a:t> </a:t>
            </a:r>
            <a:r>
              <a:rPr lang="en-US" dirty="0" err="1" smtClean="0"/>
              <a:t>budoucnosti</a:t>
            </a:r>
            <a:r>
              <a:rPr lang="en-US" dirty="0" smtClean="0"/>
              <a:t> a </a:t>
            </a:r>
            <a:r>
              <a:rPr lang="en-US" dirty="0" err="1" smtClean="0"/>
              <a:t>vybudov</a:t>
            </a:r>
            <a:r>
              <a:rPr lang="cs-CZ" dirty="0" err="1" smtClean="0"/>
              <a:t>ání</a:t>
            </a:r>
            <a:r>
              <a:rPr lang="en-US" dirty="0" smtClean="0"/>
              <a:t> </a:t>
            </a:r>
            <a:r>
              <a:rPr lang="en-US" dirty="0" err="1" smtClean="0"/>
              <a:t>integrovan</a:t>
            </a:r>
            <a:r>
              <a:rPr lang="cs-CZ" dirty="0" err="1" smtClean="0"/>
              <a:t>ého</a:t>
            </a:r>
            <a:r>
              <a:rPr lang="en-US" dirty="0" smtClean="0"/>
              <a:t> </a:t>
            </a:r>
            <a:r>
              <a:rPr lang="en-US" dirty="0" err="1" smtClean="0"/>
              <a:t>plánovací</a:t>
            </a:r>
            <a:r>
              <a:rPr lang="cs-CZ" dirty="0" smtClean="0"/>
              <a:t>ho</a:t>
            </a:r>
            <a:r>
              <a:rPr lang="en-US" dirty="0" smtClean="0"/>
              <a:t> model</a:t>
            </a:r>
            <a:r>
              <a:rPr lang="cs-CZ" dirty="0" smtClean="0"/>
              <a:t>u</a:t>
            </a:r>
            <a:r>
              <a:rPr lang="en-US" dirty="0" smtClean="0"/>
              <a:t> </a:t>
            </a:r>
            <a:r>
              <a:rPr lang="en-US" dirty="0" err="1" smtClean="0"/>
              <a:t>založen</a:t>
            </a:r>
            <a:r>
              <a:rPr lang="cs-CZ" dirty="0" err="1" smtClean="0"/>
              <a:t>ého</a:t>
            </a:r>
            <a:r>
              <a:rPr lang="en-US" dirty="0" smtClean="0"/>
              <a:t> </a:t>
            </a:r>
            <a:r>
              <a:rPr lang="en-US" dirty="0" err="1" smtClean="0"/>
              <a:t>na</a:t>
            </a:r>
            <a:r>
              <a:rPr lang="en-US" dirty="0" smtClean="0"/>
              <a:t> </a:t>
            </a:r>
            <a:r>
              <a:rPr lang="en-US" dirty="0" err="1" smtClean="0"/>
              <a:t>porozumění</a:t>
            </a:r>
            <a:r>
              <a:rPr lang="en-US" dirty="0" smtClean="0"/>
              <a:t> a </a:t>
            </a:r>
            <a:r>
              <a:rPr lang="en-US" dirty="0" err="1" smtClean="0"/>
              <a:t>simulaci</a:t>
            </a:r>
            <a:r>
              <a:rPr lang="en-US" dirty="0" smtClean="0"/>
              <a:t> </a:t>
            </a:r>
            <a:r>
              <a:rPr lang="en-US" dirty="0" err="1" smtClean="0"/>
              <a:t>základních</a:t>
            </a:r>
            <a:r>
              <a:rPr lang="en-US" dirty="0" smtClean="0"/>
              <a:t> business </a:t>
            </a:r>
            <a:r>
              <a:rPr lang="en-US" dirty="0" err="1" smtClean="0"/>
              <a:t>driverů</a:t>
            </a:r>
            <a:r>
              <a:rPr lang="en-US" dirty="0" smtClean="0"/>
              <a:t> </a:t>
            </a:r>
            <a:r>
              <a:rPr lang="en-US" dirty="0" err="1" smtClean="0"/>
              <a:t>svého</a:t>
            </a:r>
            <a:r>
              <a:rPr lang="en-US" dirty="0" smtClean="0"/>
              <a:t> </a:t>
            </a:r>
            <a:r>
              <a:rPr lang="en-US" dirty="0" err="1" smtClean="0"/>
              <a:t>podnikání</a:t>
            </a:r>
            <a:r>
              <a:rPr lang="en-US" dirty="0" smtClean="0"/>
              <a:t>.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1575" y="2363595"/>
            <a:ext cx="3780364" cy="2941706"/>
          </a:xfrm>
          <a:prstGeom prst="rect">
            <a:avLst/>
          </a:prstGeom>
        </p:spPr>
      </p:pic>
      <p:sp>
        <p:nvSpPr>
          <p:cNvPr id="14" name="Rectangle 13"/>
          <p:cNvSpPr/>
          <p:nvPr/>
        </p:nvSpPr>
        <p:spPr>
          <a:xfrm>
            <a:off x="519939" y="4892041"/>
            <a:ext cx="6909561" cy="923330"/>
          </a:xfrm>
          <a:prstGeom prst="rect">
            <a:avLst/>
          </a:prstGeom>
        </p:spPr>
        <p:txBody>
          <a:bodyPr wrap="square">
            <a:spAutoFit/>
          </a:bodyPr>
          <a:lstStyle/>
          <a:p>
            <a:pPr defTabSz="895350">
              <a:spcAft>
                <a:spcPts val="1800"/>
              </a:spcAft>
            </a:pPr>
            <a:r>
              <a:rPr lang="cs-CZ" b="1" dirty="0" smtClean="0"/>
              <a:t>Velice si </a:t>
            </a:r>
            <a:r>
              <a:rPr lang="en-US" b="1" dirty="0" err="1" smtClean="0"/>
              <a:t>vážíme</a:t>
            </a:r>
            <a:r>
              <a:rPr lang="cs-CZ" b="1" dirty="0" smtClean="0"/>
              <a:t> skutečnosti</a:t>
            </a:r>
            <a:r>
              <a:rPr lang="en-US" b="1" dirty="0" smtClean="0"/>
              <a:t>, </a:t>
            </a:r>
            <a:r>
              <a:rPr lang="en-US" b="1" dirty="0" err="1" smtClean="0"/>
              <a:t>že</a:t>
            </a:r>
            <a:r>
              <a:rPr lang="en-US" b="1" dirty="0" smtClean="0"/>
              <a:t> </a:t>
            </a:r>
            <a:r>
              <a:rPr lang="en-US" b="1" dirty="0" err="1" smtClean="0"/>
              <a:t>si</a:t>
            </a:r>
            <a:r>
              <a:rPr lang="en-US" b="1" dirty="0" smtClean="0"/>
              <a:t> </a:t>
            </a:r>
            <a:r>
              <a:rPr lang="en-US" b="1" dirty="0" err="1" smtClean="0"/>
              <a:t>Economia</a:t>
            </a:r>
            <a:r>
              <a:rPr lang="en-US" b="1" dirty="0" smtClean="0"/>
              <a:t> pro </a:t>
            </a:r>
            <a:r>
              <a:rPr lang="en-US" b="1" dirty="0" err="1" smtClean="0"/>
              <a:t>realizaci</a:t>
            </a:r>
            <a:r>
              <a:rPr lang="en-US" b="1" dirty="0" smtClean="0"/>
              <a:t> </a:t>
            </a:r>
            <a:r>
              <a:rPr lang="en-US" b="1" dirty="0" err="1" smtClean="0"/>
              <a:t>svého</a:t>
            </a:r>
            <a:r>
              <a:rPr lang="en-US" b="1" dirty="0" smtClean="0"/>
              <a:t> </a:t>
            </a:r>
            <a:r>
              <a:rPr lang="en-US" b="1" dirty="0" err="1" smtClean="0"/>
              <a:t>záměru</a:t>
            </a:r>
            <a:r>
              <a:rPr lang="en-US" b="1" dirty="0" smtClean="0"/>
              <a:t> </a:t>
            </a:r>
            <a:r>
              <a:rPr lang="en-US" b="1" dirty="0" err="1" smtClean="0"/>
              <a:t>vybrala</a:t>
            </a:r>
            <a:r>
              <a:rPr lang="en-US" b="1" dirty="0" smtClean="0"/>
              <a:t> </a:t>
            </a:r>
            <a:r>
              <a:rPr lang="en-US" b="1" dirty="0" err="1" smtClean="0"/>
              <a:t>jako</a:t>
            </a:r>
            <a:r>
              <a:rPr lang="en-US" b="1" dirty="0" smtClean="0"/>
              <a:t> </a:t>
            </a:r>
            <a:r>
              <a:rPr lang="en-US" b="1" dirty="0" err="1" smtClean="0"/>
              <a:t>partnera</a:t>
            </a:r>
            <a:r>
              <a:rPr lang="en-US" b="1" dirty="0" smtClean="0"/>
              <a:t> Deloitte</a:t>
            </a:r>
            <a:r>
              <a:rPr lang="cs-CZ" b="1" dirty="0" smtClean="0"/>
              <a:t>.</a:t>
            </a:r>
            <a:r>
              <a:rPr lang="en-US" b="1" dirty="0" smtClean="0"/>
              <a:t> </a:t>
            </a:r>
            <a:endParaRPr lang="en-US" b="1" dirty="0"/>
          </a:p>
        </p:txBody>
      </p:sp>
    </p:spTree>
    <p:extLst>
      <p:ext uri="{BB962C8B-B14F-4D97-AF65-F5344CB8AC3E}">
        <p14:creationId xmlns:p14="http://schemas.microsoft.com/office/powerpoint/2010/main" val="2649534830"/>
      </p:ext>
    </p:extLst>
  </p:cSld>
  <p:clrMapOvr>
    <a:masterClrMapping/>
  </p:clrMapOvr>
  <p:transition spd="slow" advClick="0" advTm="1400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77836"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4128136" y="1590735"/>
            <a:ext cx="3546629" cy="4982835"/>
            <a:chOff x="599044" y="1429481"/>
            <a:chExt cx="3546629" cy="4982835"/>
          </a:xfrm>
        </p:grpSpPr>
        <p:sp>
          <p:nvSpPr>
            <p:cNvPr id="3" name="Rounded Rectangle 2"/>
            <p:cNvSpPr/>
            <p:nvPr/>
          </p:nvSpPr>
          <p:spPr bwMode="gray">
            <a:xfrm>
              <a:off x="599044" y="1429481"/>
              <a:ext cx="3546629" cy="4663110"/>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r>
              <a:br>
                <a:rPr lang="cs-CZ" sz="2000" dirty="0" smtClean="0">
                  <a:solidFill>
                    <a:schemeClr val="bg1"/>
                  </a:solidFill>
                  <a:cs typeface="Arial" charset="0"/>
                </a:rPr>
              </a:br>
              <a:r>
                <a:rPr lang="cs-CZ" sz="2000" dirty="0" smtClean="0">
                  <a:solidFill>
                    <a:schemeClr val="bg1"/>
                  </a:solidFill>
                  <a:cs typeface="Arial" charset="0"/>
                </a:rPr>
                <a:t/>
              </a:r>
              <a:br>
                <a:rPr lang="cs-CZ" sz="2000" dirty="0" smtClean="0">
                  <a:solidFill>
                    <a:schemeClr val="bg1"/>
                  </a:solidFill>
                  <a:cs typeface="Arial" charset="0"/>
                </a:rPr>
              </a:br>
              <a:endParaRPr lang="en-US" sz="1355" dirty="0">
                <a:solidFill>
                  <a:schemeClr val="bg1"/>
                </a:solidFill>
                <a:cs typeface="Arial" charset="0"/>
              </a:endParaRPr>
            </a:p>
          </p:txBody>
        </p:sp>
        <p:sp>
          <p:nvSpPr>
            <p:cNvPr id="17" name="Rectangle 16"/>
            <p:cNvSpPr/>
            <p:nvPr/>
          </p:nvSpPr>
          <p:spPr>
            <a:xfrm>
              <a:off x="936475" y="1824357"/>
              <a:ext cx="2871766" cy="1477328"/>
            </a:xfrm>
            <a:prstGeom prst="rect">
              <a:avLst/>
            </a:prstGeom>
          </p:spPr>
          <p:txBody>
            <a:bodyPr wrap="square" lIns="0" tIns="0" rIns="0" bIns="0">
              <a:spAutoFit/>
            </a:bodyPr>
            <a:lstStyle/>
            <a:p>
              <a:pPr algn="ctr"/>
              <a:r>
                <a:rPr lang="cs-CZ" sz="2000" b="1" dirty="0" smtClean="0">
                  <a:solidFill>
                    <a:schemeClr val="accent1"/>
                  </a:solidFill>
                  <a:cs typeface="Arial" charset="0"/>
                </a:rPr>
                <a:t>Sokolovská uhelná, a.s.</a:t>
              </a:r>
            </a:p>
            <a:p>
              <a:pPr algn="ctr"/>
              <a:endParaRPr lang="cs-CZ" sz="2000" b="1" dirty="0">
                <a:solidFill>
                  <a:schemeClr val="accent1"/>
                </a:solidFill>
                <a:cs typeface="Arial" charset="0"/>
              </a:endParaRPr>
            </a:p>
            <a:p>
              <a:pPr algn="ctr"/>
              <a:r>
                <a:rPr lang="cs-CZ" dirty="0" err="1" smtClean="0">
                  <a:solidFill>
                    <a:schemeClr val="accent1"/>
                  </a:solidFill>
                  <a:cs typeface="Arial" charset="0"/>
                </a:rPr>
                <a:t>Optimization</a:t>
              </a:r>
              <a:r>
                <a:rPr lang="cs-CZ" dirty="0" smtClean="0">
                  <a:solidFill>
                    <a:schemeClr val="accent1"/>
                  </a:solidFill>
                  <a:cs typeface="Arial" charset="0"/>
                </a:rPr>
                <a:t> </a:t>
              </a:r>
              <a:r>
                <a:rPr lang="cs-CZ" dirty="0" err="1" smtClean="0">
                  <a:solidFill>
                    <a:schemeClr val="accent1"/>
                  </a:solidFill>
                  <a:cs typeface="Arial" charset="0"/>
                </a:rPr>
                <a:t>of</a:t>
              </a:r>
              <a:r>
                <a:rPr lang="cs-CZ" dirty="0" smtClean="0">
                  <a:solidFill>
                    <a:schemeClr val="accent1"/>
                  </a:solidFill>
                  <a:cs typeface="Arial" charset="0"/>
                </a:rPr>
                <a:t> </a:t>
              </a:r>
              <a:r>
                <a:rPr lang="cs-CZ" dirty="0" err="1" smtClean="0">
                  <a:solidFill>
                    <a:schemeClr val="accent1"/>
                  </a:solidFill>
                  <a:cs typeface="Arial" charset="0"/>
                </a:rPr>
                <a:t>energies</a:t>
              </a:r>
              <a:r>
                <a:rPr lang="cs-CZ" dirty="0" smtClean="0">
                  <a:solidFill>
                    <a:schemeClr val="accent1"/>
                  </a:solidFill>
                  <a:cs typeface="Arial" charset="0"/>
                </a:rPr>
                <a:t> </a:t>
              </a:r>
              <a:r>
                <a:rPr lang="cs-CZ" dirty="0" err="1" smtClean="0">
                  <a:solidFill>
                    <a:schemeClr val="accent1"/>
                  </a:solidFill>
                  <a:cs typeface="Arial" charset="0"/>
                </a:rPr>
                <a:t>production</a:t>
              </a:r>
              <a:r>
                <a:rPr lang="cs-CZ" dirty="0" smtClean="0">
                  <a:solidFill>
                    <a:schemeClr val="accent1"/>
                  </a:solidFill>
                  <a:cs typeface="Arial" charset="0"/>
                </a:rPr>
                <a:t> and </a:t>
              </a:r>
              <a:r>
                <a:rPr lang="cs-CZ" dirty="0" err="1" smtClean="0">
                  <a:solidFill>
                    <a:schemeClr val="accent1"/>
                  </a:solidFill>
                  <a:cs typeface="Arial" charset="0"/>
                </a:rPr>
                <a:t>trading</a:t>
              </a:r>
              <a:endParaRPr lang="en-US" dirty="0">
                <a:solidFill>
                  <a:schemeClr val="accent1"/>
                </a:solidFill>
              </a:endParaRPr>
            </a:p>
          </p:txBody>
        </p:sp>
        <p:sp>
          <p:nvSpPr>
            <p:cNvPr id="18" name="Rectangle 17"/>
            <p:cNvSpPr/>
            <p:nvPr/>
          </p:nvSpPr>
          <p:spPr>
            <a:xfrm>
              <a:off x="1204291" y="3565773"/>
              <a:ext cx="2336134" cy="1071062"/>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sz="2000" b="1" dirty="0" smtClean="0">
                  <a:solidFill>
                    <a:schemeClr val="bg1"/>
                  </a:solidFill>
                  <a:cs typeface="Arial" charset="0"/>
                </a:rPr>
                <a:t>395,</a:t>
              </a:r>
              <a:r>
                <a:rPr lang="en-US" sz="2000" b="1" dirty="0" smtClean="0">
                  <a:solidFill>
                    <a:schemeClr val="bg1"/>
                  </a:solidFill>
                  <a:cs typeface="Arial" charset="0"/>
                </a:rPr>
                <a:t>000 EUR</a:t>
              </a:r>
              <a:endParaRPr lang="cs-CZ" sz="2000" b="1" dirty="0" smtClean="0">
                <a:solidFill>
                  <a:schemeClr val="bg1"/>
                </a:solidFill>
                <a:cs typeface="Arial" charset="0"/>
              </a:endParaRPr>
            </a:p>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t>
              </a:r>
              <a:r>
                <a:rPr lang="cs-CZ" sz="2000" dirty="0" err="1" smtClean="0">
                  <a:solidFill>
                    <a:schemeClr val="bg1"/>
                  </a:solidFill>
                  <a:cs typeface="Arial" charset="0"/>
                </a:rPr>
                <a:t>success</a:t>
              </a:r>
              <a:r>
                <a:rPr lang="cs-CZ" sz="2000" dirty="0" smtClean="0">
                  <a:solidFill>
                    <a:schemeClr val="bg1"/>
                  </a:solidFill>
                  <a:cs typeface="Arial" charset="0"/>
                </a:rPr>
                <a:t> </a:t>
              </a:r>
              <a:r>
                <a:rPr lang="cs-CZ" sz="2000" dirty="0" err="1" smtClean="0">
                  <a:solidFill>
                    <a:schemeClr val="bg1"/>
                  </a:solidFill>
                  <a:cs typeface="Arial" charset="0"/>
                </a:rPr>
                <a:t>fee</a:t>
              </a:r>
              <a:r>
                <a:rPr lang="en-US" sz="2000" b="1" dirty="0">
                  <a:solidFill>
                    <a:schemeClr val="bg1"/>
                  </a:solidFill>
                  <a:cs typeface="Arial" charset="0"/>
                </a:rPr>
                <a:t/>
              </a:r>
              <a:br>
                <a:rPr lang="en-US" sz="2000" b="1" dirty="0">
                  <a:solidFill>
                    <a:schemeClr val="bg1"/>
                  </a:solidFill>
                  <a:cs typeface="Arial" charset="0"/>
                </a:rPr>
              </a:br>
              <a:endParaRPr lang="en-US" sz="2000" b="1" dirty="0">
                <a:solidFill>
                  <a:schemeClr val="bg1"/>
                </a:solidFill>
                <a:cs typeface="Arial" charset="0"/>
              </a:endParaRPr>
            </a:p>
          </p:txBody>
        </p:sp>
        <p:sp>
          <p:nvSpPr>
            <p:cNvPr id="19" name="Rectangle 18"/>
            <p:cNvSpPr/>
            <p:nvPr/>
          </p:nvSpPr>
          <p:spPr>
            <a:xfrm>
              <a:off x="936475" y="4505451"/>
              <a:ext cx="2934847" cy="907941"/>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b="1" dirty="0" err="1" smtClean="0">
                  <a:solidFill>
                    <a:schemeClr val="accent1"/>
                  </a:solidFill>
                  <a:cs typeface="Arial" charset="0"/>
                </a:rPr>
                <a:t>Consulting</a:t>
              </a:r>
              <a:endParaRPr lang="en-US" b="1" dirty="0">
                <a:solidFill>
                  <a:schemeClr val="accent1"/>
                </a:solidFill>
                <a:cs typeface="Arial" charset="0"/>
              </a:endParaRPr>
            </a:p>
            <a:p>
              <a:pPr algn="ctr" fontAlgn="base">
                <a:lnSpc>
                  <a:spcPct val="106000"/>
                </a:lnSpc>
                <a:spcBef>
                  <a:spcPct val="0"/>
                </a:spcBef>
                <a:spcAft>
                  <a:spcPct val="0"/>
                </a:spcAft>
                <a:buFont typeface="Wingdings 2" pitchFamily="18" charset="2"/>
                <a:buNone/>
              </a:pPr>
              <a:endParaRPr lang="cs-CZ" dirty="0">
                <a:solidFill>
                  <a:schemeClr val="bg1"/>
                </a:solidFill>
                <a:cs typeface="Arial" charset="0"/>
              </a:endParaRPr>
            </a:p>
            <a:p>
              <a:pPr algn="ctr" fontAlgn="base">
                <a:lnSpc>
                  <a:spcPct val="106000"/>
                </a:lnSpc>
                <a:spcBef>
                  <a:spcPct val="0"/>
                </a:spcBef>
                <a:spcAft>
                  <a:spcPct val="0"/>
                </a:spcAft>
                <a:buFont typeface="Wingdings 2" pitchFamily="18" charset="2"/>
                <a:buNone/>
              </a:pPr>
              <a:r>
                <a:rPr lang="cs-CZ" sz="1400" i="1" dirty="0" smtClean="0">
                  <a:solidFill>
                    <a:schemeClr val="bg1"/>
                  </a:solidFill>
                  <a:cs typeface="Arial" charset="0"/>
                </a:rPr>
                <a:t>Martin Čermák, </a:t>
              </a:r>
              <a:r>
                <a:rPr lang="cs-CZ" sz="1400" i="1" smtClean="0">
                  <a:solidFill>
                    <a:schemeClr val="bg1"/>
                  </a:solidFill>
                  <a:cs typeface="Arial" charset="0"/>
                </a:rPr>
                <a:t>Miroslav Cink</a:t>
              </a:r>
              <a:endParaRPr lang="en-US" i="1" dirty="0">
                <a:solidFill>
                  <a:schemeClr val="bg1"/>
                </a:solidFill>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cs-CZ" sz="1600" b="1" dirty="0" smtClean="0">
                  <a:solidFill>
                    <a:schemeClr val="bg1"/>
                  </a:solidFill>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1589237873"/>
      </p:ext>
    </p:extLst>
  </p:cSld>
  <p:clrMapOvr>
    <a:masterClrMapping/>
  </p:clrMapOvr>
  <p:transition spd="slow" advClick="0" advTm="14000">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73763"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1926000" y="2199600"/>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r>
              <a:br>
                <a:rPr lang="cs-CZ" sz="2000" dirty="0" smtClean="0">
                  <a:solidFill>
                    <a:schemeClr val="bg1"/>
                  </a:solidFill>
                  <a:cs typeface="Arial" charset="0"/>
                </a:rPr>
              </a:br>
              <a:r>
                <a:rPr lang="cs-CZ" sz="2000" dirty="0" smtClean="0">
                  <a:solidFill>
                    <a:schemeClr val="bg1"/>
                  </a:solidFill>
                  <a:cs typeface="Arial" charset="0"/>
                </a:rPr>
                <a:t/>
              </a:r>
              <a:br>
                <a:rPr lang="cs-CZ" sz="2000" dirty="0" smtClean="0">
                  <a:solidFill>
                    <a:schemeClr val="bg1"/>
                  </a:solidFill>
                  <a:cs typeface="Arial" charset="0"/>
                </a:rPr>
              </a:br>
              <a:endParaRPr lang="en-US" sz="1355" dirty="0">
                <a:solidFill>
                  <a:schemeClr val="bg1"/>
                </a:solidFill>
                <a:cs typeface="Arial" charset="0"/>
              </a:endParaRPr>
            </a:p>
          </p:txBody>
        </p:sp>
        <p:sp>
          <p:nvSpPr>
            <p:cNvPr id="17" name="Rectangle 16"/>
            <p:cNvSpPr/>
            <p:nvPr/>
          </p:nvSpPr>
          <p:spPr>
            <a:xfrm>
              <a:off x="839082" y="2484456"/>
              <a:ext cx="2871766" cy="615553"/>
            </a:xfrm>
            <a:prstGeom prst="rect">
              <a:avLst/>
            </a:prstGeom>
          </p:spPr>
          <p:txBody>
            <a:bodyPr wrap="square" lIns="0" tIns="0" rIns="0" bIns="0">
              <a:spAutoFit/>
            </a:bodyPr>
            <a:lstStyle/>
            <a:p>
              <a:pPr algn="ctr"/>
              <a:r>
                <a:rPr lang="cs-CZ" sz="2000" b="1" dirty="0" smtClean="0">
                  <a:solidFill>
                    <a:schemeClr val="accent1"/>
                  </a:solidFill>
                  <a:cs typeface="Arial" charset="0"/>
                </a:rPr>
                <a:t>ZF </a:t>
              </a:r>
              <a:r>
                <a:rPr lang="cs-CZ" sz="2000" b="1" dirty="0" err="1" smtClean="0">
                  <a:solidFill>
                    <a:schemeClr val="accent1"/>
                  </a:solidFill>
                  <a:cs typeface="Arial" charset="0"/>
                </a:rPr>
                <a:t>Engineering</a:t>
              </a:r>
              <a:r>
                <a:rPr lang="cs-CZ" sz="2000" b="1" dirty="0" smtClean="0">
                  <a:solidFill>
                    <a:schemeClr val="accent1"/>
                  </a:solidFill>
                  <a:cs typeface="Arial" charset="0"/>
                </a:rPr>
                <a:t> Plzeň s.r.o.</a:t>
              </a:r>
              <a:endParaRPr lang="en-US" sz="2000" b="1" dirty="0">
                <a:solidFill>
                  <a:schemeClr val="accent1"/>
                </a:solidFill>
              </a:endParaRPr>
            </a:p>
          </p:txBody>
        </p:sp>
        <p:sp>
          <p:nvSpPr>
            <p:cNvPr id="18" name="Rectangle 17"/>
            <p:cNvSpPr/>
            <p:nvPr/>
          </p:nvSpPr>
          <p:spPr>
            <a:xfrm>
              <a:off x="1106898" y="3547097"/>
              <a:ext cx="2336134" cy="744819"/>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en-US" sz="2000" b="1" dirty="0" smtClean="0">
                  <a:solidFill>
                    <a:schemeClr val="bg1"/>
                  </a:solidFill>
                  <a:cs typeface="Arial" charset="0"/>
                </a:rPr>
                <a:t>140</a:t>
              </a:r>
              <a:r>
                <a:rPr lang="cs-CZ" sz="2000" b="1" dirty="0" smtClean="0">
                  <a:solidFill>
                    <a:schemeClr val="bg1"/>
                  </a:solidFill>
                  <a:cs typeface="Arial" charset="0"/>
                </a:rPr>
                <a:t>,</a:t>
              </a:r>
              <a:r>
                <a:rPr lang="en-US" sz="2000" b="1" dirty="0" smtClean="0">
                  <a:solidFill>
                    <a:schemeClr val="bg1"/>
                  </a:solidFill>
                  <a:cs typeface="Arial" charset="0"/>
                </a:rPr>
                <a:t>000 </a:t>
              </a:r>
              <a:r>
                <a:rPr lang="en-US" sz="2000" b="1" dirty="0">
                  <a:solidFill>
                    <a:schemeClr val="bg1"/>
                  </a:solidFill>
                  <a:cs typeface="Arial" charset="0"/>
                </a:rPr>
                <a:t>EUR</a:t>
              </a:r>
              <a:br>
                <a:rPr lang="en-US" sz="2000" b="1" dirty="0">
                  <a:solidFill>
                    <a:schemeClr val="bg1"/>
                  </a:solidFill>
                  <a:cs typeface="Arial" charset="0"/>
                </a:rPr>
              </a:br>
              <a:endParaRPr lang="en-US" sz="2000" b="1" dirty="0">
                <a:solidFill>
                  <a:schemeClr val="bg1"/>
                </a:solidFill>
                <a:cs typeface="Arial" charset="0"/>
              </a:endParaRPr>
            </a:p>
          </p:txBody>
        </p:sp>
        <p:sp>
          <p:nvSpPr>
            <p:cNvPr id="19" name="Rectangle 18"/>
            <p:cNvSpPr/>
            <p:nvPr/>
          </p:nvSpPr>
          <p:spPr>
            <a:xfrm>
              <a:off x="807542" y="3982270"/>
              <a:ext cx="2934847" cy="1136337"/>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b="1" dirty="0" smtClean="0">
                  <a:solidFill>
                    <a:schemeClr val="accent1"/>
                  </a:solidFill>
                  <a:cs typeface="Arial" charset="0"/>
                </a:rPr>
                <a:t>Tax</a:t>
              </a:r>
              <a:endParaRPr lang="en-US" b="1" dirty="0">
                <a:solidFill>
                  <a:schemeClr val="accent1"/>
                </a:solidFill>
                <a:cs typeface="Arial" charset="0"/>
              </a:endParaRPr>
            </a:p>
            <a:p>
              <a:pPr algn="ctr" fontAlgn="base">
                <a:lnSpc>
                  <a:spcPct val="106000"/>
                </a:lnSpc>
                <a:spcBef>
                  <a:spcPct val="0"/>
                </a:spcBef>
                <a:spcAft>
                  <a:spcPct val="0"/>
                </a:spcAft>
                <a:buFont typeface="Wingdings 2" pitchFamily="18" charset="2"/>
                <a:buNone/>
              </a:pPr>
              <a:endParaRPr lang="cs-CZ" dirty="0">
                <a:solidFill>
                  <a:schemeClr val="bg1"/>
                </a:solidFill>
                <a:cs typeface="Arial" charset="0"/>
              </a:endParaRPr>
            </a:p>
            <a:p>
              <a:pPr algn="ctr" fontAlgn="base">
                <a:lnSpc>
                  <a:spcPct val="106000"/>
                </a:lnSpc>
                <a:spcBef>
                  <a:spcPct val="0"/>
                </a:spcBef>
                <a:spcAft>
                  <a:spcPct val="0"/>
                </a:spcAft>
                <a:buFont typeface="Wingdings 2" pitchFamily="18" charset="2"/>
                <a:buNone/>
              </a:pPr>
              <a:r>
                <a:rPr lang="cs-CZ" sz="1400" i="1" dirty="0" smtClean="0">
                  <a:solidFill>
                    <a:schemeClr val="bg1"/>
                  </a:solidFill>
                  <a:cs typeface="Arial" charset="0"/>
                </a:rPr>
                <a:t>A. Weber, L. Hanáček, J. Wiederhold, O. </a:t>
              </a:r>
              <a:r>
                <a:rPr lang="cs-CZ" sz="1400" i="1" dirty="0" err="1" smtClean="0">
                  <a:solidFill>
                    <a:schemeClr val="bg1"/>
                  </a:solidFill>
                  <a:cs typeface="Arial" charset="0"/>
                </a:rPr>
                <a:t>Svejkovsky</a:t>
              </a:r>
              <a:r>
                <a:rPr lang="cs-CZ" sz="1400" i="1" dirty="0" smtClean="0">
                  <a:solidFill>
                    <a:schemeClr val="bg1"/>
                  </a:solidFill>
                  <a:cs typeface="Arial" charset="0"/>
                </a:rPr>
                <a:t> </a:t>
              </a:r>
              <a:endParaRPr lang="en-US" i="1" dirty="0">
                <a:solidFill>
                  <a:schemeClr val="bg1"/>
                </a:solidFill>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cs-CZ" sz="1600" b="1" dirty="0" smtClean="0">
                  <a:solidFill>
                    <a:schemeClr val="bg1"/>
                  </a:solidFill>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grpSp>
        <p:nvGrpSpPr>
          <p:cNvPr id="5" name="Group 4"/>
          <p:cNvGrpSpPr/>
          <p:nvPr/>
        </p:nvGrpSpPr>
        <p:grpSpPr>
          <a:xfrm>
            <a:off x="6724800" y="2199600"/>
            <a:ext cx="3644022" cy="4229275"/>
            <a:chOff x="4260815" y="2183041"/>
            <a:chExt cx="3644022" cy="4229275"/>
          </a:xfrm>
        </p:grpSpPr>
        <p:sp>
          <p:nvSpPr>
            <p:cNvPr id="40" name="Rounded Rectangle 39"/>
            <p:cNvSpPr/>
            <p:nvPr/>
          </p:nvSpPr>
          <p:spPr bwMode="gray">
            <a:xfrm>
              <a:off x="4260815"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r>
              <a:br>
                <a:rPr lang="cs-CZ" sz="2000" dirty="0" smtClean="0">
                  <a:solidFill>
                    <a:schemeClr val="bg1"/>
                  </a:solidFill>
                  <a:cs typeface="Arial" charset="0"/>
                </a:rPr>
              </a:br>
              <a:r>
                <a:rPr lang="cs-CZ" sz="2000" dirty="0" smtClean="0">
                  <a:solidFill>
                    <a:schemeClr val="bg1"/>
                  </a:solidFill>
                  <a:cs typeface="Arial" charset="0"/>
                </a:rPr>
                <a:t/>
              </a:r>
              <a:br>
                <a:rPr lang="cs-CZ" sz="2000" dirty="0" smtClean="0">
                  <a:solidFill>
                    <a:schemeClr val="bg1"/>
                  </a:solidFill>
                  <a:cs typeface="Arial" charset="0"/>
                </a:rPr>
              </a:br>
              <a:endParaRPr lang="en-US" sz="1355" dirty="0">
                <a:solidFill>
                  <a:schemeClr val="bg1"/>
                </a:solidFill>
                <a:cs typeface="Arial" charset="0"/>
              </a:endParaRPr>
            </a:p>
          </p:txBody>
        </p:sp>
        <p:sp>
          <p:nvSpPr>
            <p:cNvPr id="41" name="Rectangle 40"/>
            <p:cNvSpPr/>
            <p:nvPr/>
          </p:nvSpPr>
          <p:spPr>
            <a:xfrm>
              <a:off x="4598246" y="2484456"/>
              <a:ext cx="2871766" cy="923330"/>
            </a:xfrm>
            <a:prstGeom prst="rect">
              <a:avLst/>
            </a:prstGeom>
          </p:spPr>
          <p:txBody>
            <a:bodyPr wrap="square" lIns="0" tIns="0" rIns="0" bIns="0">
              <a:spAutoFit/>
            </a:bodyPr>
            <a:lstStyle/>
            <a:p>
              <a:pPr algn="ctr"/>
              <a:r>
                <a:rPr lang="en-US" sz="2000" b="1" dirty="0">
                  <a:solidFill>
                    <a:schemeClr val="accent1"/>
                  </a:solidFill>
                  <a:cs typeface="Arial" charset="0"/>
                </a:rPr>
                <a:t>Konica </a:t>
              </a:r>
              <a:r>
                <a:rPr lang="en-US" sz="2000" b="1" dirty="0" smtClean="0">
                  <a:solidFill>
                    <a:schemeClr val="accent1"/>
                  </a:solidFill>
                  <a:cs typeface="Arial" charset="0"/>
                </a:rPr>
                <a:t>Minolta </a:t>
              </a:r>
              <a:r>
                <a:rPr lang="en-US" sz="2000" b="1" dirty="0">
                  <a:solidFill>
                    <a:schemeClr val="accent1"/>
                  </a:solidFill>
                  <a:cs typeface="Arial" charset="0"/>
                </a:rPr>
                <a:t>Business Solutions Czech Republic</a:t>
              </a:r>
              <a:endParaRPr lang="en-US" sz="1600" b="1" i="1" dirty="0">
                <a:solidFill>
                  <a:schemeClr val="accent1"/>
                </a:solidFill>
              </a:endParaRPr>
            </a:p>
          </p:txBody>
        </p:sp>
        <p:sp>
          <p:nvSpPr>
            <p:cNvPr id="42" name="Rectangle 41"/>
            <p:cNvSpPr/>
            <p:nvPr/>
          </p:nvSpPr>
          <p:spPr>
            <a:xfrm>
              <a:off x="4866062" y="3547097"/>
              <a:ext cx="2336134" cy="418576"/>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en-US" sz="2000" b="1" dirty="0">
                  <a:solidFill>
                    <a:schemeClr val="bg1"/>
                  </a:solidFill>
                  <a:cs typeface="Arial" charset="0"/>
                </a:rPr>
                <a:t>EUR </a:t>
              </a:r>
              <a:r>
                <a:rPr lang="cs-CZ" sz="2000" b="1" dirty="0" smtClean="0">
                  <a:solidFill>
                    <a:schemeClr val="bg1"/>
                  </a:solidFill>
                  <a:cs typeface="Arial" charset="0"/>
                </a:rPr>
                <a:t>130</a:t>
              </a:r>
              <a:r>
                <a:rPr lang="en-US" sz="2000" b="1" dirty="0" smtClean="0">
                  <a:solidFill>
                    <a:schemeClr val="bg1"/>
                  </a:solidFill>
                  <a:cs typeface="Arial" charset="0"/>
                </a:rPr>
                <a:t>,</a:t>
              </a:r>
              <a:r>
                <a:rPr lang="cs-CZ" sz="2000" b="1" dirty="0" smtClean="0">
                  <a:solidFill>
                    <a:schemeClr val="bg1"/>
                  </a:solidFill>
                  <a:cs typeface="Arial" charset="0"/>
                </a:rPr>
                <a:t>000</a:t>
              </a:r>
              <a:endParaRPr lang="en-US" sz="2000" b="1" dirty="0">
                <a:solidFill>
                  <a:schemeClr val="bg1"/>
                </a:solidFill>
                <a:cs typeface="Arial" charset="0"/>
              </a:endParaRPr>
            </a:p>
          </p:txBody>
        </p:sp>
        <p:sp>
          <p:nvSpPr>
            <p:cNvPr id="43" name="Rectangle 42"/>
            <p:cNvSpPr/>
            <p:nvPr/>
          </p:nvSpPr>
          <p:spPr>
            <a:xfrm>
              <a:off x="4566706" y="3982270"/>
              <a:ext cx="2934847" cy="1364733"/>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b="1" dirty="0" smtClean="0">
                  <a:solidFill>
                    <a:schemeClr val="accent1"/>
                  </a:solidFill>
                  <a:cs typeface="Arial" charset="0"/>
                </a:rPr>
                <a:t>Tax</a:t>
              </a:r>
              <a:endParaRPr lang="en-US" b="1" dirty="0">
                <a:solidFill>
                  <a:schemeClr val="accent1"/>
                </a:solidFill>
                <a:cs typeface="Arial" charset="0"/>
              </a:endParaRPr>
            </a:p>
            <a:p>
              <a:pPr algn="ctr" fontAlgn="base">
                <a:lnSpc>
                  <a:spcPct val="106000"/>
                </a:lnSpc>
                <a:spcBef>
                  <a:spcPct val="0"/>
                </a:spcBef>
                <a:spcAft>
                  <a:spcPct val="0"/>
                </a:spcAft>
                <a:buFont typeface="Wingdings 2" pitchFamily="18" charset="2"/>
                <a:buNone/>
              </a:pPr>
              <a:endParaRPr lang="cs-CZ" dirty="0">
                <a:solidFill>
                  <a:schemeClr val="bg1"/>
                </a:solidFill>
                <a:cs typeface="Arial" charset="0"/>
              </a:endParaRPr>
            </a:p>
            <a:p>
              <a:pPr algn="ctr" fontAlgn="base">
                <a:lnSpc>
                  <a:spcPct val="106000"/>
                </a:lnSpc>
                <a:spcBef>
                  <a:spcPct val="0"/>
                </a:spcBef>
                <a:spcAft>
                  <a:spcPct val="0"/>
                </a:spcAft>
                <a:buFont typeface="Wingdings 2" pitchFamily="18" charset="2"/>
                <a:buNone/>
              </a:pPr>
              <a:r>
                <a:rPr lang="cs-CZ" sz="1400" i="1" dirty="0" smtClean="0">
                  <a:solidFill>
                    <a:schemeClr val="bg1"/>
                  </a:solidFill>
                  <a:cs typeface="Arial" charset="0"/>
                </a:rPr>
                <a:t>L</a:t>
              </a:r>
              <a:r>
                <a:rPr lang="cs-CZ" sz="1400" i="1" dirty="0">
                  <a:solidFill>
                    <a:schemeClr val="bg1"/>
                  </a:solidFill>
                  <a:cs typeface="Arial" charset="0"/>
                </a:rPr>
                <a:t>. Hanáček, P. Chytilová</a:t>
              </a:r>
              <a:r>
                <a:rPr lang="cs-CZ" sz="1400" i="1" dirty="0" smtClean="0">
                  <a:solidFill>
                    <a:schemeClr val="bg1"/>
                  </a:solidFill>
                  <a:cs typeface="Arial" charset="0"/>
                </a:rPr>
                <a:t>,</a:t>
              </a:r>
              <a:br>
                <a:rPr lang="cs-CZ" sz="1400" i="1" dirty="0" smtClean="0">
                  <a:solidFill>
                    <a:schemeClr val="bg1"/>
                  </a:solidFill>
                  <a:cs typeface="Arial" charset="0"/>
                </a:rPr>
              </a:br>
              <a:r>
                <a:rPr lang="cs-CZ" sz="1400" i="1" dirty="0" smtClean="0">
                  <a:solidFill>
                    <a:schemeClr val="bg1"/>
                  </a:solidFill>
                  <a:cs typeface="Arial" charset="0"/>
                </a:rPr>
                <a:t>G</a:t>
              </a:r>
              <a:r>
                <a:rPr lang="cs-CZ" sz="1400" i="1" dirty="0">
                  <a:solidFill>
                    <a:schemeClr val="bg1"/>
                  </a:solidFill>
                  <a:cs typeface="Arial" charset="0"/>
                </a:rPr>
                <a:t>. Jansová</a:t>
              </a:r>
              <a:br>
                <a:rPr lang="cs-CZ" sz="1400" i="1" dirty="0">
                  <a:solidFill>
                    <a:schemeClr val="bg1"/>
                  </a:solidFill>
                  <a:cs typeface="Arial" charset="0"/>
                </a:rPr>
              </a:br>
              <a:endParaRPr lang="cs-CZ" sz="1400" i="1" dirty="0">
                <a:solidFill>
                  <a:schemeClr val="bg1"/>
                </a:solidFill>
                <a:cs typeface="Arial" charset="0"/>
              </a:endParaRPr>
            </a:p>
          </p:txBody>
        </p:sp>
        <p:grpSp>
          <p:nvGrpSpPr>
            <p:cNvPr id="59" name="Group 58"/>
            <p:cNvGrpSpPr/>
            <p:nvPr/>
          </p:nvGrpSpPr>
          <p:grpSpPr>
            <a:xfrm>
              <a:off x="7035186" y="5542665"/>
              <a:ext cx="869651" cy="869651"/>
              <a:chOff x="7035186" y="4486749"/>
              <a:chExt cx="869651" cy="869651"/>
            </a:xfrm>
          </p:grpSpPr>
          <p:sp>
            <p:nvSpPr>
              <p:cNvPr id="34" name="Oval 33"/>
              <p:cNvSpPr/>
              <p:nvPr/>
            </p:nvSpPr>
            <p:spPr bwMode="gray">
              <a:xfrm>
                <a:off x="7052677"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cs-CZ" sz="1600" b="1" dirty="0" smtClean="0">
                  <a:solidFill>
                    <a:schemeClr val="bg1"/>
                  </a:solidFill>
                </a:endParaRPr>
              </a:p>
            </p:txBody>
          </p:sp>
          <p:grpSp>
            <p:nvGrpSpPr>
              <p:cNvPr id="35" name="Group 681"/>
              <p:cNvGrpSpPr>
                <a:grpSpLocks noChangeAspect="1"/>
              </p:cNvGrpSpPr>
              <p:nvPr/>
            </p:nvGrpSpPr>
            <p:grpSpPr bwMode="auto">
              <a:xfrm>
                <a:off x="7035186" y="4486749"/>
                <a:ext cx="869651" cy="869651"/>
                <a:chOff x="6210" y="2696"/>
                <a:chExt cx="340" cy="340"/>
              </a:xfrm>
              <a:solidFill>
                <a:schemeClr val="accent2"/>
              </a:solidFill>
            </p:grpSpPr>
            <p:sp>
              <p:nvSpPr>
                <p:cNvPr id="36"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3896619785"/>
      </p:ext>
    </p:extLst>
  </p:cSld>
  <p:clrMapOvr>
    <a:masterClrMapping/>
  </p:clrMapOvr>
  <p:transition spd="slow" advClick="0" advTm="1400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74787"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2" name="Group 1"/>
          <p:cNvGrpSpPr/>
          <p:nvPr/>
        </p:nvGrpSpPr>
        <p:grpSpPr>
          <a:xfrm>
            <a:off x="6723010" y="2199444"/>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r>
              <a:br>
                <a:rPr lang="cs-CZ" sz="2000" dirty="0" smtClean="0">
                  <a:solidFill>
                    <a:schemeClr val="bg1"/>
                  </a:solidFill>
                  <a:cs typeface="Arial" charset="0"/>
                </a:rPr>
              </a:br>
              <a:r>
                <a:rPr lang="cs-CZ" sz="2000" dirty="0" smtClean="0">
                  <a:solidFill>
                    <a:schemeClr val="bg1"/>
                  </a:solidFill>
                  <a:cs typeface="Arial" charset="0"/>
                </a:rPr>
                <a:t/>
              </a:r>
              <a:br>
                <a:rPr lang="cs-CZ" sz="2000" dirty="0" smtClean="0">
                  <a:solidFill>
                    <a:schemeClr val="bg1"/>
                  </a:solidFill>
                  <a:cs typeface="Arial" charset="0"/>
                </a:rPr>
              </a:br>
              <a:endParaRPr lang="en-US" sz="1355" dirty="0">
                <a:solidFill>
                  <a:schemeClr val="bg1"/>
                </a:solidFill>
                <a:cs typeface="Arial" charset="0"/>
              </a:endParaRPr>
            </a:p>
          </p:txBody>
        </p:sp>
        <p:sp>
          <p:nvSpPr>
            <p:cNvPr id="17" name="Rectangle 16"/>
            <p:cNvSpPr/>
            <p:nvPr/>
          </p:nvSpPr>
          <p:spPr>
            <a:xfrm>
              <a:off x="501651" y="2484456"/>
              <a:ext cx="3491347" cy="984885"/>
            </a:xfrm>
            <a:prstGeom prst="rect">
              <a:avLst/>
            </a:prstGeom>
          </p:spPr>
          <p:txBody>
            <a:bodyPr wrap="square" lIns="0" tIns="0" rIns="0" bIns="0">
              <a:spAutoFit/>
            </a:bodyPr>
            <a:lstStyle/>
            <a:p>
              <a:pPr algn="ctr"/>
              <a:r>
                <a:rPr lang="en-US" sz="2000" b="1" dirty="0">
                  <a:solidFill>
                    <a:schemeClr val="accent1"/>
                  </a:solidFill>
                  <a:cs typeface="Arial" charset="0"/>
                </a:rPr>
                <a:t>ELT Management Company </a:t>
              </a:r>
              <a:r>
                <a:rPr lang="cs-CZ" sz="2000" b="1" dirty="0" smtClean="0">
                  <a:solidFill>
                    <a:schemeClr val="accent1"/>
                  </a:solidFill>
                  <a:cs typeface="Arial" charset="0"/>
                </a:rPr>
                <a:t/>
              </a:r>
              <a:br>
                <a:rPr lang="cs-CZ" sz="2000" b="1" dirty="0" smtClean="0">
                  <a:solidFill>
                    <a:schemeClr val="accent1"/>
                  </a:solidFill>
                  <a:cs typeface="Arial" charset="0"/>
                </a:rPr>
              </a:br>
              <a:r>
                <a:rPr lang="en-US" sz="2000" b="1" dirty="0" smtClean="0">
                  <a:solidFill>
                    <a:schemeClr val="accent1"/>
                  </a:solidFill>
                  <a:cs typeface="Arial" charset="0"/>
                </a:rPr>
                <a:t>Slovakia </a:t>
              </a:r>
              <a:r>
                <a:rPr lang="en-US" sz="2000" b="1" dirty="0" err="1">
                  <a:solidFill>
                    <a:schemeClr val="accent1"/>
                  </a:solidFill>
                  <a:cs typeface="Arial" charset="0"/>
                </a:rPr>
                <a:t>s.r.o</a:t>
              </a:r>
              <a:r>
                <a:rPr lang="en-US" sz="2000" b="1" dirty="0">
                  <a:solidFill>
                    <a:schemeClr val="accent1"/>
                  </a:solidFill>
                  <a:cs typeface="Arial" charset="0"/>
                </a:rPr>
                <a:t>.  </a:t>
              </a:r>
              <a:r>
                <a:rPr lang="en-US" sz="2400" b="1" dirty="0">
                  <a:solidFill>
                    <a:schemeClr val="accent1"/>
                  </a:solidFill>
                  <a:cs typeface="Arial" charset="0"/>
                </a:rPr>
                <a:t> </a:t>
              </a:r>
            </a:p>
          </p:txBody>
        </p:sp>
        <p:sp>
          <p:nvSpPr>
            <p:cNvPr id="18" name="Rectangle 17"/>
            <p:cNvSpPr/>
            <p:nvPr/>
          </p:nvSpPr>
          <p:spPr>
            <a:xfrm>
              <a:off x="1106898" y="3547097"/>
              <a:ext cx="2336134" cy="744819"/>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sz="2000" b="1" dirty="0" smtClean="0">
                  <a:solidFill>
                    <a:schemeClr val="bg1"/>
                  </a:solidFill>
                  <a:cs typeface="Arial" charset="0"/>
                </a:rPr>
                <a:t>200,</a:t>
              </a:r>
              <a:r>
                <a:rPr lang="en-US" sz="2000" b="1" dirty="0" smtClean="0">
                  <a:solidFill>
                    <a:schemeClr val="bg1"/>
                  </a:solidFill>
                  <a:cs typeface="Arial" charset="0"/>
                </a:rPr>
                <a:t>000 </a:t>
              </a:r>
              <a:r>
                <a:rPr lang="en-US" sz="2000" b="1" dirty="0">
                  <a:solidFill>
                    <a:schemeClr val="bg1"/>
                  </a:solidFill>
                  <a:cs typeface="Arial" charset="0"/>
                </a:rPr>
                <a:t>EUR</a:t>
              </a:r>
              <a:br>
                <a:rPr lang="en-US" sz="2000" b="1" dirty="0">
                  <a:solidFill>
                    <a:schemeClr val="bg1"/>
                  </a:solidFill>
                  <a:cs typeface="Arial" charset="0"/>
                </a:rPr>
              </a:br>
              <a:endParaRPr lang="en-US" sz="2000" b="1" dirty="0">
                <a:solidFill>
                  <a:schemeClr val="bg1"/>
                </a:solidFill>
                <a:cs typeface="Arial" charset="0"/>
              </a:endParaRPr>
            </a:p>
          </p:txBody>
        </p:sp>
        <p:sp>
          <p:nvSpPr>
            <p:cNvPr id="19" name="Rectangle 18"/>
            <p:cNvSpPr/>
            <p:nvPr/>
          </p:nvSpPr>
          <p:spPr>
            <a:xfrm>
              <a:off x="807542" y="3982270"/>
              <a:ext cx="2934847" cy="1071127"/>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b="1" dirty="0" err="1">
                  <a:solidFill>
                    <a:schemeClr val="accent1"/>
                  </a:solidFill>
                  <a:cs typeface="Arial" charset="0"/>
                </a:rPr>
                <a:t>Legal</a:t>
              </a:r>
              <a:r>
                <a:rPr lang="cs-CZ" b="1" dirty="0">
                  <a:solidFill>
                    <a:schemeClr val="accent1"/>
                  </a:solidFill>
                  <a:cs typeface="Arial" charset="0"/>
                </a:rPr>
                <a:t> &amp; </a:t>
              </a:r>
              <a:r>
                <a:rPr lang="cs-CZ" b="1" dirty="0" err="1">
                  <a:solidFill>
                    <a:schemeClr val="accent1"/>
                  </a:solidFill>
                  <a:cs typeface="Arial" charset="0"/>
                </a:rPr>
                <a:t>Consulting</a:t>
              </a:r>
              <a:endParaRPr lang="cs-CZ" b="1" dirty="0">
                <a:solidFill>
                  <a:schemeClr val="accent1"/>
                </a:solidFill>
                <a:cs typeface="Arial" charset="0"/>
              </a:endParaRPr>
            </a:p>
            <a:p>
              <a:pPr algn="ctr" fontAlgn="base">
                <a:lnSpc>
                  <a:spcPct val="106000"/>
                </a:lnSpc>
                <a:spcBef>
                  <a:spcPct val="0"/>
                </a:spcBef>
                <a:spcAft>
                  <a:spcPct val="0"/>
                </a:spcAft>
                <a:buFont typeface="Wingdings 2" pitchFamily="18" charset="2"/>
                <a:buNone/>
              </a:pPr>
              <a:endParaRPr lang="cs-CZ" sz="1400" dirty="0">
                <a:solidFill>
                  <a:schemeClr val="bg1"/>
                </a:solidFill>
                <a:cs typeface="Arial" charset="0"/>
              </a:endParaRPr>
            </a:p>
            <a:p>
              <a:pPr algn="ctr" fontAlgn="base">
                <a:lnSpc>
                  <a:spcPct val="106000"/>
                </a:lnSpc>
                <a:spcBef>
                  <a:spcPct val="0"/>
                </a:spcBef>
                <a:spcAft>
                  <a:spcPct val="0"/>
                </a:spcAft>
                <a:buFont typeface="Wingdings 2" pitchFamily="18" charset="2"/>
                <a:buNone/>
              </a:pPr>
              <a:r>
                <a:rPr lang="en-US" sz="1400" i="1" dirty="0">
                  <a:solidFill>
                    <a:schemeClr val="bg1"/>
                  </a:solidFill>
                  <a:cs typeface="Arial" charset="0"/>
                </a:rPr>
                <a:t>Legal and Consulting teams led by </a:t>
              </a:r>
              <a:r>
                <a:rPr lang="cs-CZ" sz="1400" i="1" dirty="0" smtClean="0">
                  <a:solidFill>
                    <a:schemeClr val="bg1"/>
                  </a:solidFill>
                  <a:cs typeface="Arial" charset="0"/>
                </a:rPr>
                <a:t>T</a:t>
              </a:r>
              <a:r>
                <a:rPr lang="cs-CZ" sz="1400" i="1" dirty="0">
                  <a:solidFill>
                    <a:schemeClr val="bg1"/>
                  </a:solidFill>
                  <a:cs typeface="Arial" charset="0"/>
                </a:rPr>
                <a:t>. </a:t>
              </a:r>
              <a:r>
                <a:rPr lang="en-US" sz="1400" i="1" dirty="0" err="1">
                  <a:solidFill>
                    <a:schemeClr val="bg1"/>
                  </a:solidFill>
                  <a:cs typeface="Arial" charset="0"/>
                </a:rPr>
                <a:t>Babáček</a:t>
              </a:r>
              <a:r>
                <a:rPr lang="en-US" sz="1400" i="1" dirty="0">
                  <a:solidFill>
                    <a:schemeClr val="bg1"/>
                  </a:solidFill>
                  <a:cs typeface="Arial" charset="0"/>
                </a:rPr>
                <a:t> </a:t>
              </a: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cs-CZ" sz="1600" b="1" dirty="0" smtClean="0">
                  <a:solidFill>
                    <a:schemeClr val="bg1"/>
                  </a:solidFill>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grpSp>
        <p:nvGrpSpPr>
          <p:cNvPr id="44" name="Group 43"/>
          <p:cNvGrpSpPr/>
          <p:nvPr/>
        </p:nvGrpSpPr>
        <p:grpSpPr>
          <a:xfrm>
            <a:off x="1926009" y="2199444"/>
            <a:ext cx="3644022" cy="4229275"/>
            <a:chOff x="8019978" y="2183041"/>
            <a:chExt cx="3644022" cy="4229275"/>
          </a:xfrm>
        </p:grpSpPr>
        <p:sp>
          <p:nvSpPr>
            <p:cNvPr id="45" name="Rounded Rectangle 44"/>
            <p:cNvSpPr/>
            <p:nvPr/>
          </p:nvSpPr>
          <p:spPr bwMode="gray">
            <a:xfrm>
              <a:off x="8019978"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algn="ctr" fontAlgn="base">
                <a:lnSpc>
                  <a:spcPct val="106000"/>
                </a:lnSpc>
                <a:spcBef>
                  <a:spcPct val="0"/>
                </a:spcBef>
                <a:spcAft>
                  <a:spcPct val="0"/>
                </a:spcAft>
                <a:buFont typeface="Wingdings 2" pitchFamily="18" charset="2"/>
                <a:buNone/>
              </a:pPr>
              <a:r>
                <a:rPr lang="cs-CZ" sz="2000" dirty="0" smtClean="0">
                  <a:solidFill>
                    <a:schemeClr val="bg1"/>
                  </a:solidFill>
                  <a:cs typeface="Arial" charset="0"/>
                </a:rPr>
                <a:t/>
              </a:r>
              <a:br>
                <a:rPr lang="cs-CZ" sz="2000" dirty="0" smtClean="0">
                  <a:solidFill>
                    <a:schemeClr val="bg1"/>
                  </a:solidFill>
                  <a:cs typeface="Arial" charset="0"/>
                </a:rPr>
              </a:br>
              <a:r>
                <a:rPr lang="cs-CZ" sz="2000" dirty="0" smtClean="0">
                  <a:solidFill>
                    <a:schemeClr val="bg1"/>
                  </a:solidFill>
                  <a:cs typeface="Arial" charset="0"/>
                </a:rPr>
                <a:t/>
              </a:r>
              <a:br>
                <a:rPr lang="cs-CZ" sz="2000" dirty="0" smtClean="0">
                  <a:solidFill>
                    <a:schemeClr val="bg1"/>
                  </a:solidFill>
                  <a:cs typeface="Arial" charset="0"/>
                </a:rPr>
              </a:br>
              <a:endParaRPr lang="en-US" sz="1355" dirty="0">
                <a:solidFill>
                  <a:schemeClr val="bg1"/>
                </a:solidFill>
                <a:cs typeface="Arial" charset="0"/>
              </a:endParaRPr>
            </a:p>
          </p:txBody>
        </p:sp>
        <p:sp>
          <p:nvSpPr>
            <p:cNvPr id="46" name="Rectangle 45"/>
            <p:cNvSpPr/>
            <p:nvPr/>
          </p:nvSpPr>
          <p:spPr>
            <a:xfrm>
              <a:off x="8019978" y="2484456"/>
              <a:ext cx="3546629" cy="923330"/>
            </a:xfrm>
            <a:prstGeom prst="rect">
              <a:avLst/>
            </a:prstGeom>
          </p:spPr>
          <p:txBody>
            <a:bodyPr wrap="square" lIns="0" tIns="0" rIns="0" bIns="0">
              <a:spAutoFit/>
            </a:bodyPr>
            <a:lstStyle/>
            <a:p>
              <a:pPr algn="ctr"/>
              <a:r>
                <a:rPr lang="en-US" sz="2000" b="1" dirty="0">
                  <a:solidFill>
                    <a:schemeClr val="accent1"/>
                  </a:solidFill>
                </a:rPr>
                <a:t>ELT Management Company </a:t>
              </a:r>
              <a:r>
                <a:rPr lang="cs-CZ" sz="2000" b="1" dirty="0" smtClean="0">
                  <a:solidFill>
                    <a:schemeClr val="accent1"/>
                  </a:solidFill>
                </a:rPr>
                <a:t/>
              </a:r>
              <a:br>
                <a:rPr lang="cs-CZ" sz="2000" b="1" dirty="0" smtClean="0">
                  <a:solidFill>
                    <a:schemeClr val="accent1"/>
                  </a:solidFill>
                </a:rPr>
              </a:br>
              <a:r>
                <a:rPr lang="en-US" sz="2000" b="1" dirty="0" smtClean="0">
                  <a:solidFill>
                    <a:schemeClr val="accent1"/>
                  </a:solidFill>
                </a:rPr>
                <a:t>Czech </a:t>
              </a:r>
              <a:r>
                <a:rPr lang="en-US" sz="2000" b="1" dirty="0">
                  <a:solidFill>
                    <a:schemeClr val="accent1"/>
                  </a:solidFill>
                </a:rPr>
                <a:t>Republic </a:t>
              </a:r>
              <a:r>
                <a:rPr lang="en-US" sz="2000" b="1" dirty="0" err="1">
                  <a:solidFill>
                    <a:schemeClr val="accent1"/>
                  </a:solidFill>
                </a:rPr>
                <a:t>s.r.o</a:t>
              </a:r>
              <a:r>
                <a:rPr lang="en-US" sz="2000" b="1" dirty="0">
                  <a:solidFill>
                    <a:schemeClr val="accent1"/>
                  </a:solidFill>
                </a:rPr>
                <a:t>. </a:t>
              </a:r>
            </a:p>
          </p:txBody>
        </p:sp>
        <p:sp>
          <p:nvSpPr>
            <p:cNvPr id="57" name="Rectangle 56"/>
            <p:cNvSpPr/>
            <p:nvPr/>
          </p:nvSpPr>
          <p:spPr>
            <a:xfrm>
              <a:off x="8625225" y="3547097"/>
              <a:ext cx="2336134" cy="390171"/>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en-US" sz="2000" b="1" dirty="0">
                  <a:solidFill>
                    <a:schemeClr val="bg1"/>
                  </a:solidFill>
                  <a:cs typeface="Arial" charset="0"/>
                </a:rPr>
                <a:t>EUR </a:t>
              </a:r>
              <a:r>
                <a:rPr lang="cs-CZ" sz="2000" b="1" dirty="0" smtClean="0">
                  <a:solidFill>
                    <a:schemeClr val="bg1"/>
                  </a:solidFill>
                  <a:cs typeface="Arial" charset="0"/>
                </a:rPr>
                <a:t>206,858 </a:t>
              </a:r>
              <a:endParaRPr lang="en-US" sz="2000" b="1" dirty="0">
                <a:solidFill>
                  <a:schemeClr val="bg1"/>
                </a:solidFill>
                <a:cs typeface="Arial" charset="0"/>
              </a:endParaRPr>
            </a:p>
          </p:txBody>
        </p:sp>
        <p:sp>
          <p:nvSpPr>
            <p:cNvPr id="61" name="Rectangle 60"/>
            <p:cNvSpPr/>
            <p:nvPr/>
          </p:nvSpPr>
          <p:spPr>
            <a:xfrm>
              <a:off x="8325869" y="3982270"/>
              <a:ext cx="2934847" cy="1136337"/>
            </a:xfrm>
            <a:prstGeom prst="rect">
              <a:avLst/>
            </a:prstGeom>
          </p:spPr>
          <p:txBody>
            <a:bodyPr wrap="square">
              <a:spAutoFit/>
            </a:bodyPr>
            <a:lstStyle/>
            <a:p>
              <a:pPr algn="ctr" fontAlgn="base">
                <a:lnSpc>
                  <a:spcPct val="106000"/>
                </a:lnSpc>
                <a:spcBef>
                  <a:spcPct val="0"/>
                </a:spcBef>
                <a:spcAft>
                  <a:spcPct val="0"/>
                </a:spcAft>
                <a:buFont typeface="Wingdings 2" pitchFamily="18" charset="2"/>
                <a:buNone/>
              </a:pPr>
              <a:r>
                <a:rPr lang="cs-CZ" b="1" dirty="0" err="1" smtClean="0">
                  <a:solidFill>
                    <a:schemeClr val="accent1"/>
                  </a:solidFill>
                  <a:cs typeface="Arial" charset="0"/>
                </a:rPr>
                <a:t>Legal</a:t>
              </a:r>
              <a:r>
                <a:rPr lang="cs-CZ" b="1" dirty="0" smtClean="0">
                  <a:solidFill>
                    <a:schemeClr val="accent1"/>
                  </a:solidFill>
                  <a:cs typeface="Arial" charset="0"/>
                </a:rPr>
                <a:t> &amp; </a:t>
              </a:r>
              <a:r>
                <a:rPr lang="cs-CZ" b="1" dirty="0" err="1" smtClean="0">
                  <a:solidFill>
                    <a:schemeClr val="accent1"/>
                  </a:solidFill>
                  <a:cs typeface="Arial" charset="0"/>
                </a:rPr>
                <a:t>Consulting</a:t>
              </a:r>
              <a:endParaRPr lang="cs-CZ" b="1" dirty="0" smtClean="0">
                <a:solidFill>
                  <a:schemeClr val="accent1"/>
                </a:solidFill>
                <a:cs typeface="Arial" charset="0"/>
              </a:endParaRPr>
            </a:p>
            <a:p>
              <a:pPr algn="ctr" fontAlgn="base">
                <a:lnSpc>
                  <a:spcPct val="106000"/>
                </a:lnSpc>
                <a:spcBef>
                  <a:spcPct val="0"/>
                </a:spcBef>
                <a:spcAft>
                  <a:spcPct val="0"/>
                </a:spcAft>
                <a:buFont typeface="Wingdings 2" pitchFamily="18" charset="2"/>
                <a:buNone/>
              </a:pPr>
              <a:endParaRPr lang="cs-CZ" dirty="0">
                <a:solidFill>
                  <a:schemeClr val="bg1"/>
                </a:solidFill>
                <a:cs typeface="Arial" charset="0"/>
              </a:endParaRPr>
            </a:p>
            <a:p>
              <a:pPr algn="ctr" fontAlgn="base">
                <a:lnSpc>
                  <a:spcPct val="106000"/>
                </a:lnSpc>
                <a:spcBef>
                  <a:spcPct val="0"/>
                </a:spcBef>
                <a:spcAft>
                  <a:spcPct val="0"/>
                </a:spcAft>
                <a:buFont typeface="Wingdings 2" pitchFamily="18" charset="2"/>
                <a:buNone/>
              </a:pPr>
              <a:r>
                <a:rPr lang="en-US" sz="1400" i="1" dirty="0">
                  <a:solidFill>
                    <a:schemeClr val="bg1"/>
                  </a:solidFill>
                  <a:cs typeface="Arial" charset="0"/>
                </a:rPr>
                <a:t>Legal and Consulting teams led by </a:t>
              </a:r>
              <a:r>
                <a:rPr lang="cs-CZ" sz="1400" i="1" dirty="0" smtClean="0">
                  <a:solidFill>
                    <a:schemeClr val="bg1"/>
                  </a:solidFill>
                  <a:cs typeface="Arial" charset="0"/>
                </a:rPr>
                <a:t>T. </a:t>
              </a:r>
              <a:r>
                <a:rPr lang="en-US" sz="1400" i="1" dirty="0" err="1" smtClean="0">
                  <a:solidFill>
                    <a:schemeClr val="bg1"/>
                  </a:solidFill>
                  <a:cs typeface="Arial" charset="0"/>
                </a:rPr>
                <a:t>Babáček</a:t>
              </a:r>
              <a:r>
                <a:rPr lang="en-US" sz="1400" i="1" dirty="0" smtClean="0">
                  <a:solidFill>
                    <a:schemeClr val="bg1"/>
                  </a:solidFill>
                  <a:cs typeface="Arial" charset="0"/>
                </a:rPr>
                <a:t> </a:t>
              </a:r>
              <a:endParaRPr lang="en-US" sz="1400" i="1" dirty="0">
                <a:solidFill>
                  <a:schemeClr val="bg1"/>
                </a:solidFill>
                <a:cs typeface="Arial" charset="0"/>
              </a:endParaRPr>
            </a:p>
          </p:txBody>
        </p:sp>
        <p:grpSp>
          <p:nvGrpSpPr>
            <p:cNvPr id="62" name="Group 61"/>
            <p:cNvGrpSpPr/>
            <p:nvPr/>
          </p:nvGrpSpPr>
          <p:grpSpPr>
            <a:xfrm>
              <a:off x="10794349" y="5542665"/>
              <a:ext cx="869651" cy="869651"/>
              <a:chOff x="10794349" y="4486749"/>
              <a:chExt cx="869651" cy="869651"/>
            </a:xfrm>
          </p:grpSpPr>
          <p:sp>
            <p:nvSpPr>
              <p:cNvPr id="63" name="Oval 62"/>
              <p:cNvSpPr/>
              <p:nvPr/>
            </p:nvSpPr>
            <p:spPr bwMode="gray">
              <a:xfrm>
                <a:off x="10811840"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cs-CZ" sz="1600" b="1" dirty="0" smtClean="0">
                  <a:solidFill>
                    <a:schemeClr val="bg1"/>
                  </a:solidFill>
                </a:endParaRPr>
              </a:p>
            </p:txBody>
          </p:sp>
          <p:grpSp>
            <p:nvGrpSpPr>
              <p:cNvPr id="64" name="Group 681"/>
              <p:cNvGrpSpPr>
                <a:grpSpLocks noChangeAspect="1"/>
              </p:cNvGrpSpPr>
              <p:nvPr/>
            </p:nvGrpSpPr>
            <p:grpSpPr bwMode="auto">
              <a:xfrm>
                <a:off x="10794349" y="4486749"/>
                <a:ext cx="869651" cy="869651"/>
                <a:chOff x="6210" y="2696"/>
                <a:chExt cx="340" cy="340"/>
              </a:xfrm>
              <a:solidFill>
                <a:schemeClr val="accent2"/>
              </a:solidFill>
            </p:grpSpPr>
            <p:sp>
              <p:nvSpPr>
                <p:cNvPr id="65"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spTree>
    <p:extLst>
      <p:ext uri="{BB962C8B-B14F-4D97-AF65-F5344CB8AC3E}">
        <p14:creationId xmlns:p14="http://schemas.microsoft.com/office/powerpoint/2010/main" val="989809504"/>
      </p:ext>
    </p:extLst>
  </p:cSld>
  <p:clrMapOvr>
    <a:masterClrMapping/>
  </p:clrMapOvr>
  <p:transition spd="slow" advClick="0" advTm="1400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solidFill>
                  <a:prstClr val="white"/>
                </a:solidFill>
                <a:latin typeface="Verdana"/>
              </a:rPr>
              <a:t>Beerfest</a:t>
            </a:r>
            <a:r>
              <a:rPr lang="en-US" sz="3200" b="1" dirty="0" smtClean="0">
                <a:solidFill>
                  <a:prstClr val="white"/>
                </a:solidFill>
                <a:latin typeface="Verdana"/>
              </a:rPr>
              <a:t> 2017</a:t>
            </a:r>
            <a:r>
              <a:rPr lang="en-US" sz="3200" b="1" dirty="0" smtClean="0">
                <a:solidFill>
                  <a:srgbClr val="62B5E5"/>
                </a:solidFill>
              </a:rPr>
              <a:t> </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603" y="1270776"/>
            <a:ext cx="4181995" cy="278799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195" y="4244568"/>
            <a:ext cx="3658294" cy="243886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5115" y="3916358"/>
            <a:ext cx="3982489" cy="265499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0470" y="2995462"/>
            <a:ext cx="4090555" cy="272703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2149" y="822902"/>
            <a:ext cx="3740381" cy="2493587"/>
          </a:xfrm>
          <a:prstGeom prst="rect">
            <a:avLst/>
          </a:prstGeom>
        </p:spPr>
      </p:pic>
    </p:spTree>
    <p:extLst>
      <p:ext uri="{BB962C8B-B14F-4D97-AF65-F5344CB8AC3E}">
        <p14:creationId xmlns:p14="http://schemas.microsoft.com/office/powerpoint/2010/main" val="4285940108"/>
      </p:ext>
    </p:extLst>
  </p:cSld>
  <p:clrMapOvr>
    <a:masterClrMapping/>
  </p:clrMapOvr>
  <p:transition spd="slow" advClick="0" advTm="14000">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solidFill>
                  <a:prstClr val="white"/>
                </a:solidFill>
                <a:latin typeface="Verdana"/>
              </a:rPr>
              <a:t>Beerfest</a:t>
            </a:r>
            <a:r>
              <a:rPr lang="en-US" sz="3200" b="1" dirty="0" smtClean="0">
                <a:solidFill>
                  <a:prstClr val="white"/>
                </a:solidFill>
                <a:latin typeface="Verdana"/>
              </a:rPr>
              <a:t> 2017</a:t>
            </a:r>
            <a:r>
              <a:rPr lang="en-US" sz="3200" b="1" dirty="0" smtClean="0">
                <a:solidFill>
                  <a:srgbClr val="62B5E5"/>
                </a:solidFill>
              </a:rPr>
              <a:t> </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7996" y="1159623"/>
            <a:ext cx="3678384" cy="245225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3967" y="1521226"/>
            <a:ext cx="3678384" cy="2452256"/>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7554" y="3973482"/>
            <a:ext cx="3678384" cy="24522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939" y="1979115"/>
            <a:ext cx="3678383" cy="245225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44193" y="3944757"/>
            <a:ext cx="3658293" cy="2438862"/>
          </a:xfrm>
          <a:prstGeom prst="rect">
            <a:avLst/>
          </a:prstGeom>
        </p:spPr>
      </p:pic>
    </p:spTree>
    <p:extLst>
      <p:ext uri="{BB962C8B-B14F-4D97-AF65-F5344CB8AC3E}">
        <p14:creationId xmlns:p14="http://schemas.microsoft.com/office/powerpoint/2010/main" val="3334400004"/>
      </p:ext>
    </p:extLst>
  </p:cSld>
  <p:clrMapOvr>
    <a:masterClrMapping/>
  </p:clrMapOvr>
  <p:transition spd="slow" advClick="0" advTm="14000">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solidFill>
                  <a:prstClr val="white"/>
                </a:solidFill>
                <a:latin typeface="Verdana"/>
              </a:rPr>
              <a:t>Beerfest</a:t>
            </a:r>
            <a:r>
              <a:rPr lang="en-US" sz="3200" b="1" dirty="0" smtClean="0">
                <a:solidFill>
                  <a:prstClr val="white"/>
                </a:solidFill>
                <a:latin typeface="Verdana"/>
              </a:rPr>
              <a:t> 2017</a:t>
            </a:r>
            <a:r>
              <a:rPr lang="en-US" sz="3200" b="1" dirty="0" smtClean="0">
                <a:solidFill>
                  <a:srgbClr val="62B5E5"/>
                </a:solidFill>
              </a:rPr>
              <a:t> </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8" name="Straight Connector 7"/>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7505" y="822902"/>
            <a:ext cx="4040677" cy="269378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6989" y="1135813"/>
            <a:ext cx="3982489" cy="2654992"/>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201" y="3550243"/>
            <a:ext cx="3895202" cy="259680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3168" y="3277610"/>
            <a:ext cx="4301922" cy="2867948"/>
          </a:xfrm>
          <a:prstGeom prst="rect">
            <a:avLst/>
          </a:prstGeom>
        </p:spPr>
      </p:pic>
    </p:spTree>
    <p:extLst>
      <p:ext uri="{BB962C8B-B14F-4D97-AF65-F5344CB8AC3E}">
        <p14:creationId xmlns:p14="http://schemas.microsoft.com/office/powerpoint/2010/main" val="868568097"/>
      </p:ext>
    </p:extLst>
  </p:cSld>
  <p:clrMapOvr>
    <a:masterClrMapping/>
  </p:clrMapOvr>
  <p:transition spd="slow" advClick="0" advTm="14000">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solidFill>
                  <a:prstClr val="white"/>
                </a:solidFill>
                <a:latin typeface="Verdana"/>
              </a:rPr>
              <a:t>Beerfest</a:t>
            </a:r>
            <a:r>
              <a:rPr lang="en-US" sz="3200" b="1" dirty="0" smtClean="0">
                <a:solidFill>
                  <a:prstClr val="white"/>
                </a:solidFill>
                <a:latin typeface="Verdana"/>
              </a:rPr>
              <a:t> 2017</a:t>
            </a:r>
            <a:r>
              <a:rPr lang="en-US" sz="3200" b="1" dirty="0" smtClean="0">
                <a:solidFill>
                  <a:srgbClr val="62B5E5"/>
                </a:solidFill>
              </a:rPr>
              <a:t> </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7417" y="3119899"/>
            <a:ext cx="3250970" cy="2167313"/>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6101" y="572884"/>
            <a:ext cx="3250970" cy="216731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6447" y="4453573"/>
            <a:ext cx="3250970" cy="2167313"/>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0599" y="1906558"/>
            <a:ext cx="3250970" cy="2167313"/>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2668" y="3823854"/>
            <a:ext cx="3250970" cy="2167313"/>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083" y="1656541"/>
            <a:ext cx="3250969" cy="2167313"/>
          </a:xfrm>
          <a:prstGeom prst="rect">
            <a:avLst/>
          </a:prstGeom>
        </p:spPr>
      </p:pic>
    </p:spTree>
    <p:extLst>
      <p:ext uri="{BB962C8B-B14F-4D97-AF65-F5344CB8AC3E}">
        <p14:creationId xmlns:p14="http://schemas.microsoft.com/office/powerpoint/2010/main" val="256105490"/>
      </p:ext>
    </p:extLst>
  </p:cSld>
  <p:clrMapOvr>
    <a:masterClrMapping/>
  </p:clrMapOvr>
  <p:transition spd="slow" advClick="0" advTm="14000">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p:txBody>
          <a:bodyPr/>
          <a:lstStyle/>
          <a:p>
            <a:fld id="{8C7C03D6-5CEF-5A4B-B48C-1794F71BEED2}" type="slidenum">
              <a:rPr lang="en-US" smtClean="0"/>
              <a:t>21</a:t>
            </a:fld>
            <a:endParaRPr lang="en-US"/>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086360" y="1700213"/>
            <a:ext cx="5635740" cy="3681412"/>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45" y="4793518"/>
            <a:ext cx="4213012" cy="731805"/>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r="1957"/>
          <a:stretch/>
        </p:blipFill>
        <p:spPr>
          <a:xfrm>
            <a:off x="368425" y="3107543"/>
            <a:ext cx="5365625" cy="1315699"/>
          </a:xfrm>
          <a:prstGeom prst="rect">
            <a:avLst/>
          </a:prstGeo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t="44519"/>
          <a:stretch/>
        </p:blipFill>
        <p:spPr>
          <a:xfrm>
            <a:off x="406525" y="1609533"/>
            <a:ext cx="5040084" cy="1134577"/>
          </a:xfrm>
          <a:prstGeom prst="rect">
            <a:avLst/>
          </a:prstGeom>
        </p:spPr>
      </p:pic>
      <p:sp>
        <p:nvSpPr>
          <p:cNvPr id="14" name="Rectangle 13"/>
          <p:cNvSpPr/>
          <p:nvPr/>
        </p:nvSpPr>
        <p:spPr bwMode="gray">
          <a:xfrm>
            <a:off x="1085850" y="6160835"/>
            <a:ext cx="5200650" cy="446069"/>
          </a:xfrm>
          <a:prstGeom prst="rect">
            <a:avLst/>
          </a:prstGeom>
          <a:noFill/>
          <a:ln w="19050" algn="ctr">
            <a:noFill/>
            <a:miter lim="800000"/>
            <a:headEnd/>
            <a:tailEnd/>
          </a:ln>
        </p:spPr>
        <p:txBody>
          <a:bodyPr wrap="square" lIns="0" tIns="0" rIns="0" bIns="0" rtlCol="0" anchor="ctr"/>
          <a:lstStyle/>
          <a:p>
            <a:pPr>
              <a:lnSpc>
                <a:spcPct val="106000"/>
              </a:lnSpc>
              <a:buFont typeface="Wingdings 2" pitchFamily="18" charset="2"/>
              <a:buNone/>
            </a:pPr>
            <a:r>
              <a:rPr lang="cs-CZ" sz="1200" dirty="0" smtClean="0">
                <a:solidFill>
                  <a:schemeClr val="bg1"/>
                </a:solidFill>
              </a:rPr>
              <a:t>Podrobnější informace o soutěži: </a:t>
            </a:r>
            <a:r>
              <a:rPr lang="cs-CZ" sz="1200" dirty="0" smtClean="0">
                <a:solidFill>
                  <a:schemeClr val="bg1"/>
                </a:solidFill>
                <a:hlinkClick r:id="rId6"/>
              </a:rPr>
              <a:t>http://bit.ly/Soutez-Mini</a:t>
            </a:r>
            <a:r>
              <a:rPr lang="cs-CZ" sz="1200" dirty="0" smtClean="0">
                <a:solidFill>
                  <a:schemeClr val="bg1"/>
                </a:solidFill>
              </a:rPr>
              <a:t/>
            </a:r>
            <a:br>
              <a:rPr lang="cs-CZ" sz="1200" dirty="0" smtClean="0">
                <a:solidFill>
                  <a:schemeClr val="bg1"/>
                </a:solidFill>
              </a:rPr>
            </a:br>
            <a:r>
              <a:rPr lang="cs-CZ" sz="1200" dirty="0" smtClean="0">
                <a:solidFill>
                  <a:schemeClr val="bg1"/>
                </a:solidFill>
              </a:rPr>
              <a:t>ignitebydeloitte@deloittece.com</a:t>
            </a:r>
          </a:p>
        </p:txBody>
      </p:sp>
      <p:sp>
        <p:nvSpPr>
          <p:cNvPr id="15" name="Freeform 430"/>
          <p:cNvSpPr>
            <a:spLocks noChangeAspect="1" noEditPoints="1"/>
          </p:cNvSpPr>
          <p:nvPr/>
        </p:nvSpPr>
        <p:spPr bwMode="auto">
          <a:xfrm>
            <a:off x="469900" y="6141855"/>
            <a:ext cx="464977" cy="464977"/>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6"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cs-CZ" sz="3200" b="1" dirty="0" smtClean="0">
                <a:solidFill>
                  <a:prstClr val="white"/>
                </a:solidFill>
              </a:rPr>
              <a:t>Chceš týden řídit MINI? Pracuj se </a:t>
            </a:r>
            <a:r>
              <a:rPr lang="cs-CZ" sz="3200" b="1" dirty="0" err="1" smtClean="0">
                <a:solidFill>
                  <a:prstClr val="white"/>
                </a:solidFill>
              </a:rPr>
              <a:t>startupy</a:t>
            </a:r>
            <a:r>
              <a:rPr lang="cs-CZ" sz="3200" b="1" dirty="0" smtClean="0">
                <a:solidFill>
                  <a:prstClr val="white"/>
                </a:solidFill>
              </a:rPr>
              <a:t>!</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7" name="Straight Connector 16"/>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989109"/>
      </p:ext>
    </p:extLst>
  </p:cSld>
  <p:clrMapOvr>
    <a:masterClrMapping/>
  </p:clrMapOvr>
  <p:transition spd="slow" advClick="0" advTm="14000">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Deloitte @ </a:t>
            </a:r>
            <a:r>
              <a:rPr lang="cs-CZ" dirty="0" smtClean="0"/>
              <a:t>E15 </a:t>
            </a:r>
            <a:r>
              <a:rPr lang="en-GB" dirty="0" smtClean="0"/>
              <a:t>Fintech </a:t>
            </a:r>
            <a:r>
              <a:rPr lang="en-GB" dirty="0"/>
              <a:t>Revolution II Conference</a:t>
            </a:r>
            <a:br>
              <a:rPr lang="en-GB" dirty="0"/>
            </a:br>
            <a:endParaRPr lang="cs-CZ" dirty="0"/>
          </a:p>
        </p:txBody>
      </p:sp>
      <p:sp>
        <p:nvSpPr>
          <p:cNvPr id="4" name="Content Placeholder 3"/>
          <p:cNvSpPr>
            <a:spLocks noGrp="1"/>
          </p:cNvSpPr>
          <p:nvPr>
            <p:ph idx="1"/>
          </p:nvPr>
        </p:nvSpPr>
        <p:spPr>
          <a:xfrm>
            <a:off x="501651" y="1412876"/>
            <a:ext cx="11162349" cy="5103976"/>
          </a:xfrm>
        </p:spPr>
        <p:txBody>
          <a:bodyPr/>
          <a:lstStyle/>
          <a:p>
            <a:pPr>
              <a:spcAft>
                <a:spcPts val="1200"/>
              </a:spcAft>
            </a:pPr>
            <a:r>
              <a:rPr lang="en-GB" sz="1600" dirty="0" smtClean="0"/>
              <a:t>How will PSD2, a new EU directive on payment services, influence the financial services market? This was one of the topics debated at the </a:t>
            </a:r>
            <a:r>
              <a:rPr lang="en-GB" sz="2000" i="1" dirty="0" smtClean="0">
                <a:solidFill>
                  <a:schemeClr val="accent3"/>
                </a:solidFill>
              </a:rPr>
              <a:t>Fintech Revolution II conference </a:t>
            </a:r>
            <a:r>
              <a:rPr lang="en-GB" sz="1600" dirty="0" smtClean="0"/>
              <a:t>which was organised by the E15 daily. </a:t>
            </a:r>
            <a:r>
              <a:rPr lang="en-GB" sz="2000" i="1" dirty="0" smtClean="0">
                <a:solidFill>
                  <a:schemeClr val="accent3"/>
                </a:solidFill>
              </a:rPr>
              <a:t>Roman Lux</a:t>
            </a:r>
            <a:r>
              <a:rPr lang="en-GB" sz="1600" dirty="0" smtClean="0"/>
              <a:t> from Deloitte Czech Republic was among the presenters and panellists.  </a:t>
            </a:r>
          </a:p>
          <a:p>
            <a:pPr>
              <a:spcAft>
                <a:spcPts val="1200"/>
              </a:spcAft>
            </a:pPr>
            <a:r>
              <a:rPr lang="en-GB" i="1" dirty="0" smtClean="0"/>
              <a:t>“Fintech companies taught banks how to innovate and set the direction.</a:t>
            </a:r>
            <a:r>
              <a:rPr lang="en-GB" i="1" dirty="0"/>
              <a:t> </a:t>
            </a:r>
            <a:r>
              <a:rPr lang="cs-CZ" i="1" dirty="0" err="1" smtClean="0"/>
              <a:t>They</a:t>
            </a:r>
            <a:r>
              <a:rPr lang="en-GB" i="1" dirty="0" smtClean="0"/>
              <a:t> </a:t>
            </a:r>
            <a:r>
              <a:rPr lang="en-GB" i="1" dirty="0"/>
              <a:t>also enlightened clients as regards their rights to the quality of financial products.</a:t>
            </a:r>
            <a:r>
              <a:rPr lang="en-GB" i="1" dirty="0" smtClean="0"/>
              <a:t> </a:t>
            </a:r>
            <a:r>
              <a:rPr lang="cs-CZ" i="1" smtClean="0"/>
              <a:t>And</a:t>
            </a:r>
            <a:r>
              <a:rPr lang="en-US" i="1" smtClean="0"/>
              <a:t> </a:t>
            </a:r>
            <a:r>
              <a:rPr lang="en-US" i="1" dirty="0"/>
              <a:t>have reshaped customer expectations, setting new and higher bars for user experience</a:t>
            </a:r>
            <a:r>
              <a:rPr lang="en-GB" i="1" dirty="0" smtClean="0"/>
              <a:t>. (…) Nevertheless, the ability to innovate is derived from the unique ability to transform an idea or invention into a service or product for which a client will be willing to pay.” </a:t>
            </a:r>
          </a:p>
          <a:p>
            <a:pPr>
              <a:spcAft>
                <a:spcPts val="1200"/>
              </a:spcAft>
            </a:pPr>
            <a:r>
              <a:rPr lang="en-GB" sz="1600" dirty="0" smtClean="0"/>
              <a:t>Roman Lux, Assistant Director, FAS</a:t>
            </a:r>
          </a:p>
          <a:p>
            <a:pPr>
              <a:spcAft>
                <a:spcPts val="1200"/>
              </a:spcAft>
            </a:pPr>
            <a:endParaRPr lang="en-GB" sz="1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651" y="3964864"/>
            <a:ext cx="3858864" cy="228049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0612" y="3953301"/>
            <a:ext cx="3418931" cy="2279287"/>
          </a:xfrm>
          <a:prstGeom prst="rect">
            <a:avLst/>
          </a:prstGeom>
        </p:spPr>
      </p:pic>
      <p:sp>
        <p:nvSpPr>
          <p:cNvPr id="13" name="Rectangle 12"/>
          <p:cNvSpPr/>
          <p:nvPr/>
        </p:nvSpPr>
        <p:spPr>
          <a:xfrm>
            <a:off x="817214" y="6352488"/>
            <a:ext cx="10464868" cy="338554"/>
          </a:xfrm>
          <a:prstGeom prst="rect">
            <a:avLst/>
          </a:prstGeom>
        </p:spPr>
        <p:txBody>
          <a:bodyPr wrap="square">
            <a:spAutoFit/>
          </a:bodyPr>
          <a:lstStyle/>
          <a:p>
            <a:r>
              <a:rPr lang="en-GB" sz="1600" i="1" dirty="0" smtClean="0">
                <a:solidFill>
                  <a:schemeClr val="bg1"/>
                </a:solidFill>
              </a:rPr>
              <a:t>More details and the complete article is available on the Intranet – section </a:t>
            </a:r>
            <a:r>
              <a:rPr lang="en-GB" sz="1600" b="1" i="1" dirty="0" smtClean="0">
                <a:solidFill>
                  <a:schemeClr val="accent3"/>
                </a:solidFill>
              </a:rPr>
              <a:t>Deloitte in the media</a:t>
            </a:r>
            <a:endParaRPr lang="en-GB" sz="1600" b="1" i="1" dirty="0">
              <a:solidFill>
                <a:schemeClr val="accent3"/>
              </a:solidFill>
            </a:endParaRPr>
          </a:p>
        </p:txBody>
      </p:sp>
      <p:sp>
        <p:nvSpPr>
          <p:cNvPr id="14"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4904" y="3977638"/>
            <a:ext cx="3579078" cy="2254950"/>
          </a:xfrm>
          <a:prstGeom prst="rect">
            <a:avLst/>
          </a:prstGeom>
        </p:spPr>
      </p:pic>
      <p:cxnSp>
        <p:nvCxnSpPr>
          <p:cNvPr id="17" name="Straight Connector 16"/>
          <p:cNvCxnSpPr/>
          <p:nvPr/>
        </p:nvCxnSpPr>
        <p:spPr>
          <a:xfrm flipV="1">
            <a:off x="488203" y="3964864"/>
            <a:ext cx="11232000" cy="12775"/>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79424" y="6226201"/>
            <a:ext cx="11232000" cy="12775"/>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35975"/>
      </p:ext>
    </p:extLst>
  </p:cSld>
  <p:clrMapOvr>
    <a:masterClrMapping/>
  </p:clrMapOvr>
  <p:transition spd="slow" advClick="0" advTm="1400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smtClean="0">
                <a:solidFill>
                  <a:schemeClr val="accent6">
                    <a:lumMod val="60000"/>
                    <a:lumOff val="40000"/>
                  </a:schemeClr>
                </a:solidFill>
              </a:rPr>
              <a:t>We are looking for a Deloitte Private project coordinator</a:t>
            </a:r>
            <a:endParaRPr lang="cs-CZ" dirty="0">
              <a:solidFill>
                <a:schemeClr val="accent6">
                  <a:lumMod val="60000"/>
                  <a:lumOff val="40000"/>
                </a:schemeClr>
              </a:solidFill>
            </a:endParaRPr>
          </a:p>
        </p:txBody>
      </p:sp>
      <p:sp>
        <p:nvSpPr>
          <p:cNvPr id="3" name="Title 2"/>
          <p:cNvSpPr>
            <a:spLocks noGrp="1"/>
          </p:cNvSpPr>
          <p:nvPr>
            <p:ph type="title"/>
          </p:nvPr>
        </p:nvSpPr>
        <p:spPr/>
        <p:txBody>
          <a:bodyPr/>
          <a:lstStyle/>
          <a:p>
            <a:r>
              <a:rPr lang="en-GB" dirty="0" smtClean="0"/>
              <a:t>Work opportunity for Senior Consultants</a:t>
            </a:r>
            <a:r>
              <a:rPr lang="cs-CZ" dirty="0" smtClean="0"/>
              <a:t/>
            </a:r>
            <a:br>
              <a:rPr lang="cs-CZ" dirty="0" smtClean="0"/>
            </a:br>
            <a:endParaRPr lang="cs-CZ" dirty="0"/>
          </a:p>
        </p:txBody>
      </p:sp>
      <p:sp>
        <p:nvSpPr>
          <p:cNvPr id="4" name="Content Placeholder 3"/>
          <p:cNvSpPr>
            <a:spLocks noGrp="1"/>
          </p:cNvSpPr>
          <p:nvPr>
            <p:ph idx="1"/>
          </p:nvPr>
        </p:nvSpPr>
        <p:spPr/>
        <p:txBody>
          <a:bodyPr/>
          <a:lstStyle/>
          <a:p>
            <a:pPr>
              <a:spcAft>
                <a:spcPts val="1200"/>
              </a:spcAft>
            </a:pPr>
            <a:r>
              <a:rPr lang="en-GB" sz="2000" i="1" dirty="0" smtClean="0">
                <a:solidFill>
                  <a:schemeClr val="accent1"/>
                </a:solidFill>
              </a:rPr>
              <a:t>Currently as a 60% part-time position</a:t>
            </a:r>
            <a:r>
              <a:rPr lang="en-GB" sz="1600" dirty="0" smtClean="0"/>
              <a:t>, full-time going forward</a:t>
            </a:r>
            <a:endParaRPr lang="cs-CZ" sz="1600" dirty="0" smtClean="0"/>
          </a:p>
          <a:p>
            <a:pPr>
              <a:spcAft>
                <a:spcPts val="1200"/>
              </a:spcAft>
            </a:pPr>
            <a:r>
              <a:rPr lang="en-GB" sz="1600" dirty="0" smtClean="0"/>
              <a:t>Join us in supporting family and private clients by becoming a coordinator </a:t>
            </a:r>
            <a:r>
              <a:rPr lang="cs-CZ" sz="1600" dirty="0" smtClean="0"/>
              <a:t/>
            </a:r>
            <a:br>
              <a:rPr lang="cs-CZ" sz="1600" dirty="0" smtClean="0"/>
            </a:br>
            <a:r>
              <a:rPr lang="en-GB" sz="1600" dirty="0" smtClean="0"/>
              <a:t>of a key initiative</a:t>
            </a:r>
            <a:endParaRPr lang="cs-CZ" sz="1600" dirty="0" smtClean="0"/>
          </a:p>
          <a:p>
            <a:pPr>
              <a:spcAft>
                <a:spcPts val="1200"/>
              </a:spcAft>
            </a:pPr>
            <a:r>
              <a:rPr lang="en-GB" sz="2000" i="1" dirty="0" smtClean="0">
                <a:solidFill>
                  <a:schemeClr val="accent3"/>
                </a:solidFill>
              </a:rPr>
              <a:t>What will be your tasks?</a:t>
            </a:r>
            <a:endParaRPr lang="cs-CZ" sz="2000" i="1" dirty="0" smtClean="0">
              <a:solidFill>
                <a:schemeClr val="accent3"/>
              </a:solidFill>
            </a:endParaRPr>
          </a:p>
          <a:p>
            <a:pPr lvl="1">
              <a:spcAft>
                <a:spcPts val="0"/>
              </a:spcAft>
            </a:pPr>
            <a:r>
              <a:rPr lang="en-GB" sz="1600" dirty="0" smtClean="0"/>
              <a:t>Setting up the process with the management team, coordinating </a:t>
            </a:r>
            <a:r>
              <a:rPr lang="cs-CZ" sz="1600" dirty="0" smtClean="0"/>
              <a:t/>
            </a:r>
            <a:br>
              <a:rPr lang="cs-CZ" sz="1600" dirty="0" smtClean="0"/>
            </a:br>
            <a:r>
              <a:rPr lang="en-GB" sz="1600" dirty="0" smtClean="0"/>
              <a:t>the whole project</a:t>
            </a:r>
            <a:endParaRPr lang="cs-CZ" sz="1600" dirty="0" smtClean="0"/>
          </a:p>
          <a:p>
            <a:pPr lvl="1">
              <a:spcAft>
                <a:spcPts val="0"/>
              </a:spcAft>
            </a:pPr>
            <a:r>
              <a:rPr lang="en-GB" sz="1600" dirty="0" smtClean="0"/>
              <a:t>Overseeing Key Account Managers for our Deloitte Private clients</a:t>
            </a:r>
            <a:endParaRPr lang="cs-CZ" sz="1600" dirty="0" smtClean="0"/>
          </a:p>
          <a:p>
            <a:pPr lvl="1">
              <a:spcAft>
                <a:spcPts val="0"/>
              </a:spcAft>
            </a:pPr>
            <a:r>
              <a:rPr lang="en-GB" sz="1600" dirty="0" smtClean="0"/>
              <a:t>Working with different internal systems, e.g. O2E</a:t>
            </a:r>
            <a:endParaRPr lang="cs-CZ" sz="1600" dirty="0" smtClean="0"/>
          </a:p>
          <a:p>
            <a:pPr lvl="1">
              <a:spcAft>
                <a:spcPts val="1200"/>
              </a:spcAft>
            </a:pPr>
            <a:r>
              <a:rPr lang="en-GB" sz="1600" dirty="0" smtClean="0"/>
              <a:t>Communicating and working closely with partners across Deloitte</a:t>
            </a:r>
            <a:endParaRPr lang="cs-CZ" sz="1600" dirty="0" smtClean="0"/>
          </a:p>
          <a:p>
            <a:pPr>
              <a:spcAft>
                <a:spcPts val="1200"/>
              </a:spcAft>
            </a:pPr>
            <a:r>
              <a:rPr lang="en-GB" sz="2000" i="1" dirty="0" smtClean="0">
                <a:solidFill>
                  <a:schemeClr val="accent3"/>
                </a:solidFill>
              </a:rPr>
              <a:t>What will you not do without?</a:t>
            </a:r>
            <a:endParaRPr lang="cs-CZ" sz="2000" i="1" dirty="0" smtClean="0">
              <a:solidFill>
                <a:schemeClr val="accent3"/>
              </a:solidFill>
            </a:endParaRPr>
          </a:p>
          <a:p>
            <a:pPr>
              <a:spcAft>
                <a:spcPts val="1200"/>
              </a:spcAft>
            </a:pPr>
            <a:r>
              <a:rPr lang="en-GB" sz="1600" dirty="0" smtClean="0"/>
              <a:t>A very good grasp of English – experience in project management – </a:t>
            </a:r>
            <a:r>
              <a:rPr lang="cs-CZ" sz="1600" dirty="0" smtClean="0"/>
              <a:t/>
            </a:r>
            <a:br>
              <a:rPr lang="cs-CZ" sz="1600" dirty="0" smtClean="0"/>
            </a:br>
            <a:r>
              <a:rPr lang="en-GB" sz="1600" dirty="0" smtClean="0"/>
              <a:t>knowledge of Deloitte’s environment – assertiveness – proactive approach </a:t>
            </a:r>
            <a:endParaRPr lang="cs-CZ" sz="1600" dirty="0" smtClean="0"/>
          </a:p>
          <a:p>
            <a:pPr>
              <a:spcAft>
                <a:spcPts val="1200"/>
              </a:spcAft>
            </a:pPr>
            <a:endParaRPr lang="cs-CZ" sz="1600" dirty="0"/>
          </a:p>
        </p:txBody>
      </p:sp>
      <p:sp>
        <p:nvSpPr>
          <p:cNvPr id="8" name="Rectangle 7"/>
          <p:cNvSpPr/>
          <p:nvPr/>
        </p:nvSpPr>
        <p:spPr>
          <a:xfrm>
            <a:off x="817214" y="6298700"/>
            <a:ext cx="10464868" cy="400110"/>
          </a:xfrm>
          <a:prstGeom prst="rect">
            <a:avLst/>
          </a:prstGeom>
        </p:spPr>
        <p:txBody>
          <a:bodyPr wrap="square">
            <a:spAutoFit/>
          </a:bodyPr>
          <a:lstStyle/>
          <a:p>
            <a:r>
              <a:rPr lang="en-US" sz="1600" i="1" dirty="0">
                <a:solidFill>
                  <a:schemeClr val="bg1"/>
                </a:solidFill>
              </a:rPr>
              <a:t>For more information contact </a:t>
            </a:r>
            <a:r>
              <a:rPr lang="en-US" sz="2000" i="1" dirty="0">
                <a:solidFill>
                  <a:schemeClr val="accent3"/>
                </a:solidFill>
              </a:rPr>
              <a:t>vmuckova@deloittece.com</a:t>
            </a:r>
          </a:p>
        </p:txBody>
      </p:sp>
      <p:sp>
        <p:nvSpPr>
          <p:cNvPr id="9"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r="28173"/>
          <a:stretch/>
        </p:blipFill>
        <p:spPr>
          <a:xfrm>
            <a:off x="8846886" y="1736725"/>
            <a:ext cx="3363043" cy="4682134"/>
          </a:xfrm>
          <a:prstGeom prst="rect">
            <a:avLst/>
          </a:prstGeom>
        </p:spPr>
      </p:pic>
    </p:spTree>
    <p:extLst>
      <p:ext uri="{BB962C8B-B14F-4D97-AF65-F5344CB8AC3E}">
        <p14:creationId xmlns:p14="http://schemas.microsoft.com/office/powerpoint/2010/main" val="753843165"/>
      </p:ext>
    </p:extLst>
  </p:cSld>
  <p:clrMapOvr>
    <a:masterClrMapping/>
  </p:clrMapOvr>
  <p:transition spd="slow" advClick="0" advTm="1400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08243" y="357448"/>
            <a:ext cx="10513940" cy="5911992"/>
          </a:xfrm>
          <a:prstGeom prst="rect">
            <a:avLst/>
          </a:prstGeom>
        </p:spPr>
      </p:pic>
    </p:spTree>
    <p:extLst>
      <p:ext uri="{BB962C8B-B14F-4D97-AF65-F5344CB8AC3E}">
        <p14:creationId xmlns:p14="http://schemas.microsoft.com/office/powerpoint/2010/main" val="678888849"/>
      </p:ext>
    </p:extLst>
  </p:cSld>
  <p:clrMapOvr>
    <a:masterClrMapping/>
  </p:clrMapOvr>
  <p:transition spd="slow" advClick="0" advTm="14000">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6942" y="6171894"/>
            <a:ext cx="10738008" cy="584775"/>
          </a:xfrm>
          <a:prstGeom prst="rect">
            <a:avLst/>
          </a:prstGeom>
        </p:spPr>
        <p:txBody>
          <a:bodyPr wrap="square">
            <a:spAutoFit/>
          </a:bodyPr>
          <a:lstStyle/>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600" b="0" i="1" u="none" strike="noStrike" kern="1200" cap="none" spc="0" normalizeH="0" baseline="0" noProof="0" dirty="0" smtClean="0">
                <a:ln>
                  <a:noFill/>
                </a:ln>
                <a:solidFill>
                  <a:srgbClr val="FFFFFF"/>
                </a:solidFill>
                <a:effectLst/>
                <a:uLnTx/>
                <a:uFillTx/>
                <a:latin typeface="Verdana"/>
              </a:rPr>
              <a:t>For more information please </a:t>
            </a:r>
            <a:r>
              <a:rPr kumimoji="0" lang="en-US" sz="1600" b="0" i="1" u="none" strike="noStrike" kern="1200" cap="none" spc="0" normalizeH="0" baseline="0" noProof="0" smtClean="0">
                <a:ln>
                  <a:noFill/>
                </a:ln>
                <a:solidFill>
                  <a:srgbClr val="FFFFFF"/>
                </a:solidFill>
                <a:effectLst/>
                <a:uLnTx/>
                <a:uFillTx/>
                <a:latin typeface="Verdana"/>
              </a:rPr>
              <a:t>reach out to </a:t>
            </a:r>
            <a:r>
              <a:rPr lang="cs-CZ" sz="1600" b="1" i="1" smtClean="0">
                <a:solidFill>
                  <a:srgbClr val="62B5E5"/>
                </a:solidFill>
                <a:latin typeface="Verdana"/>
              </a:rPr>
              <a:t>Tereza </a:t>
            </a:r>
            <a:r>
              <a:rPr lang="cs-CZ" sz="1600" b="1" i="1" dirty="0" smtClean="0">
                <a:solidFill>
                  <a:srgbClr val="62B5E5"/>
                </a:solidFill>
                <a:latin typeface="Verdana"/>
              </a:rPr>
              <a:t>Kavan </a:t>
            </a:r>
            <a:r>
              <a:rPr lang="cs-CZ" sz="1600" b="1" i="1" dirty="0" err="1" smtClean="0">
                <a:solidFill>
                  <a:srgbClr val="62B5E5"/>
                </a:solidFill>
                <a:latin typeface="Verdana"/>
              </a:rPr>
              <a:t>Klimesova</a:t>
            </a:r>
            <a:r>
              <a:rPr kumimoji="0" lang="en-US" sz="1600" b="1" i="1" u="none" strike="noStrike" kern="1200" cap="none" spc="0" normalizeH="0" baseline="0" noProof="0" dirty="0" smtClean="0">
                <a:ln>
                  <a:noFill/>
                </a:ln>
                <a:solidFill>
                  <a:srgbClr val="0076A8"/>
                </a:solidFill>
                <a:effectLst/>
                <a:uLnTx/>
                <a:uFillTx/>
                <a:latin typeface="Verdana"/>
              </a:rPr>
              <a:t/>
            </a:r>
            <a:br>
              <a:rPr kumimoji="0" lang="en-US" sz="1600" b="1" i="1" u="none" strike="noStrike" kern="1200" cap="none" spc="0" normalizeH="0" baseline="0" noProof="0" dirty="0" smtClean="0">
                <a:ln>
                  <a:noFill/>
                </a:ln>
                <a:solidFill>
                  <a:srgbClr val="0076A8"/>
                </a:solidFill>
                <a:effectLst/>
                <a:uLnTx/>
                <a:uFillTx/>
                <a:latin typeface="Verdana"/>
              </a:rPr>
            </a:br>
            <a:endParaRPr kumimoji="0" lang="en-US" sz="1600" b="1" i="1" u="none" strike="noStrike" kern="1200" cap="none" spc="0" normalizeH="0" baseline="0" noProof="0" dirty="0">
              <a:ln>
                <a:noFill/>
              </a:ln>
              <a:solidFill>
                <a:srgbClr val="0076A8"/>
              </a:solidFill>
              <a:effectLst/>
              <a:uLnTx/>
              <a:uFillTx/>
              <a:latin typeface="Verdana"/>
            </a:endParaRPr>
          </a:p>
        </p:txBody>
      </p:sp>
      <p:sp>
        <p:nvSpPr>
          <p:cNvPr id="15" name="Freeform 430"/>
          <p:cNvSpPr>
            <a:spLocks noChangeAspect="1" noEditPoints="1"/>
          </p:cNvSpPr>
          <p:nvPr/>
        </p:nvSpPr>
        <p:spPr bwMode="auto">
          <a:xfrm>
            <a:off x="519939" y="6191847"/>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lvl="0"/>
            <a:r>
              <a:rPr lang="en-US" sz="3200" b="1" dirty="0">
                <a:solidFill>
                  <a:prstClr val="white"/>
                </a:solidFill>
              </a:rPr>
              <a:t>Economic </a:t>
            </a:r>
            <a:r>
              <a:rPr lang="en-US" sz="3200" b="1" dirty="0" smtClean="0">
                <a:solidFill>
                  <a:prstClr val="white"/>
                </a:solidFill>
              </a:rPr>
              <a:t>Situation </a:t>
            </a:r>
            <a:r>
              <a:rPr lang="en-US" sz="3200" b="1" dirty="0">
                <a:solidFill>
                  <a:prstClr val="white"/>
                </a:solidFill>
              </a:rPr>
              <a:t>and FX </a:t>
            </a:r>
            <a:r>
              <a:rPr lang="en-US" sz="3200" b="1" dirty="0" smtClean="0">
                <a:solidFill>
                  <a:prstClr val="white"/>
                </a:solidFill>
              </a:rPr>
              <a:t>Outlook </a:t>
            </a:r>
            <a:r>
              <a:rPr lang="en-US" sz="3200" b="1" dirty="0">
                <a:solidFill>
                  <a:prstClr val="white"/>
                </a:solidFill>
              </a:rPr>
              <a:t>in Europe</a:t>
            </a:r>
            <a:r>
              <a:rPr kumimoji="0" lang="en-US" sz="3200" b="1" i="0" u="none" strike="noStrike" kern="1200" cap="none" spc="0" normalizeH="0" baseline="0" noProof="0" dirty="0" smtClean="0">
                <a:ln>
                  <a:noFill/>
                </a:ln>
                <a:solidFill>
                  <a:prstClr val="white"/>
                </a:solidFill>
                <a:effectLst/>
                <a:uLnTx/>
                <a:uFillTx/>
                <a:latin typeface="Verdana"/>
              </a:rPr>
              <a:t/>
            </a:r>
            <a:br>
              <a:rPr kumimoji="0" lang="en-US" sz="3200" b="1" i="0" u="none" strike="noStrike" kern="1200" cap="none" spc="0" normalizeH="0" baseline="0" noProof="0" dirty="0" smtClean="0">
                <a:ln>
                  <a:noFill/>
                </a:ln>
                <a:solidFill>
                  <a:prstClr val="white"/>
                </a:solidFill>
                <a:effectLst/>
                <a:uLnTx/>
                <a:uFillTx/>
                <a:latin typeface="Verdana"/>
              </a:rPr>
            </a:br>
            <a:r>
              <a:rPr kumimoji="0" lang="en-US" sz="3200" b="1" i="0" u="none" strike="noStrike" kern="1200" cap="none" spc="0" normalizeH="0" baseline="0" noProof="0" dirty="0" smtClean="0">
                <a:ln>
                  <a:noFill/>
                </a:ln>
                <a:solidFill>
                  <a:prstClr val="white"/>
                </a:solidFill>
                <a:effectLst/>
                <a:uLnTx/>
                <a:uFillTx/>
                <a:latin typeface="Verdana"/>
              </a:rPr>
              <a:t>		</a:t>
            </a:r>
            <a:r>
              <a:rPr lang="en-US" sz="3200" b="1" dirty="0">
                <a:solidFill>
                  <a:srgbClr val="62B5E5"/>
                </a:solidFill>
              </a:rPr>
              <a:t> </a:t>
            </a:r>
            <a:r>
              <a:rPr lang="cs-CZ" sz="3200" b="1" dirty="0" smtClean="0">
                <a:solidFill>
                  <a:srgbClr val="62B5E5"/>
                </a:solidFill>
              </a:rPr>
              <a:t>               </a:t>
            </a:r>
            <a:r>
              <a:rPr lang="en-US" sz="3200" b="1" dirty="0">
                <a:solidFill>
                  <a:srgbClr val="62B5E5"/>
                </a:solidFill>
              </a:rPr>
              <a:t> </a:t>
            </a:r>
            <a:endParaRPr kumimoji="0" lang="en-US" sz="3200" b="0" i="0" u="none" strike="noStrike" kern="1200" cap="none" spc="0" normalizeH="0" baseline="0" noProof="0" dirty="0">
              <a:ln>
                <a:noFill/>
              </a:ln>
              <a:solidFill>
                <a:prstClr val="white"/>
              </a:solidFill>
              <a:effectLst/>
              <a:uLnTx/>
              <a:uFillTx/>
              <a:latin typeface="Verdana"/>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01649" y="1661653"/>
            <a:ext cx="11250290" cy="1107996"/>
          </a:xfrm>
          <a:prstGeom prst="rect">
            <a:avLst/>
          </a:prstGeom>
        </p:spPr>
        <p:txBody>
          <a:bodyPr wrap="square">
            <a:spAutoFit/>
          </a:bodyPr>
          <a:lstStyle/>
          <a:p>
            <a:pPr defTabSz="895350">
              <a:spcAft>
                <a:spcPts val="1800"/>
              </a:spcAft>
            </a:pPr>
            <a:r>
              <a:rPr lang="en-US" sz="2200" dirty="0">
                <a:solidFill>
                  <a:schemeClr val="bg1"/>
                </a:solidFill>
              </a:rPr>
              <a:t>Our joint seminar with </a:t>
            </a:r>
            <a:r>
              <a:rPr lang="en-US" sz="2200" b="1" dirty="0">
                <a:solidFill>
                  <a:schemeClr val="bg1"/>
                </a:solidFill>
              </a:rPr>
              <a:t>Sumitomo Mitsui Banking Corporatio</a:t>
            </a:r>
            <a:r>
              <a:rPr lang="en-US" sz="2200" dirty="0">
                <a:solidFill>
                  <a:schemeClr val="bg1"/>
                </a:solidFill>
              </a:rPr>
              <a:t>n on </a:t>
            </a:r>
            <a:r>
              <a:rPr lang="en-US" sz="2200" dirty="0" smtClean="0">
                <a:solidFill>
                  <a:schemeClr val="bg1"/>
                </a:solidFill>
              </a:rPr>
              <a:t>“Economic </a:t>
            </a:r>
            <a:r>
              <a:rPr lang="en-US" sz="2200" dirty="0">
                <a:solidFill>
                  <a:schemeClr val="bg1"/>
                </a:solidFill>
              </a:rPr>
              <a:t>situation and FX outlook in Europe“ was held in Prague on </a:t>
            </a:r>
            <a:r>
              <a:rPr lang="en-US" sz="2200" dirty="0" smtClean="0">
                <a:solidFill>
                  <a:schemeClr val="bg1"/>
                </a:solidFill>
              </a:rPr>
              <a:t>15 </a:t>
            </a:r>
            <a:r>
              <a:rPr lang="en-US" sz="2200" dirty="0">
                <a:solidFill>
                  <a:schemeClr val="bg1"/>
                </a:solidFill>
              </a:rPr>
              <a:t>September 2017. The event had two main speakers </a:t>
            </a:r>
            <a:r>
              <a:rPr lang="en-US" sz="2200" dirty="0" smtClean="0">
                <a:solidFill>
                  <a:schemeClr val="bg1"/>
                </a:solidFill>
              </a:rPr>
              <a:t>- Deloitte’s </a:t>
            </a:r>
            <a:r>
              <a:rPr lang="en-US" sz="2200" dirty="0">
                <a:solidFill>
                  <a:schemeClr val="bg1"/>
                </a:solidFill>
              </a:rPr>
              <a:t>economist David </a:t>
            </a:r>
            <a:r>
              <a:rPr lang="en-US" sz="2200" dirty="0" smtClean="0">
                <a:solidFill>
                  <a:schemeClr val="bg1"/>
                </a:solidFill>
              </a:rPr>
              <a:t>Marek, </a:t>
            </a:r>
            <a:r>
              <a:rPr lang="en-US" sz="2200" dirty="0">
                <a:solidFill>
                  <a:schemeClr val="bg1"/>
                </a:solidFill>
              </a:rPr>
              <a:t>and </a:t>
            </a:r>
            <a:r>
              <a:rPr lang="en-US" sz="2200" dirty="0" err="1" smtClean="0">
                <a:solidFill>
                  <a:schemeClr val="bg1"/>
                </a:solidFill>
              </a:rPr>
              <a:t>SMBC’s</a:t>
            </a:r>
            <a:r>
              <a:rPr lang="en-US" sz="2200" dirty="0" smtClean="0">
                <a:solidFill>
                  <a:schemeClr val="bg1"/>
                </a:solidFill>
              </a:rPr>
              <a:t> </a:t>
            </a:r>
            <a:r>
              <a:rPr lang="en-US" sz="2200" dirty="0">
                <a:solidFill>
                  <a:schemeClr val="bg1"/>
                </a:solidFill>
              </a:rPr>
              <a:t>expert from </a:t>
            </a:r>
            <a:r>
              <a:rPr lang="en-US" sz="2200" dirty="0" smtClean="0">
                <a:solidFill>
                  <a:schemeClr val="bg1"/>
                </a:solidFill>
              </a:rPr>
              <a:t>Japan, </a:t>
            </a:r>
            <a:r>
              <a:rPr lang="en-US" sz="2200" dirty="0" err="1">
                <a:solidFill>
                  <a:schemeClr val="bg1"/>
                </a:solidFill>
              </a:rPr>
              <a:t>Yoichiro</a:t>
            </a:r>
            <a:r>
              <a:rPr lang="en-US" sz="2200" dirty="0">
                <a:solidFill>
                  <a:schemeClr val="bg1"/>
                </a:solidFill>
              </a:rPr>
              <a:t> Yamaguchi.</a:t>
            </a:r>
            <a:endParaRPr lang="en-US" sz="2200" i="1"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2562" y="3573773"/>
            <a:ext cx="2843401" cy="213255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1082" y="3573773"/>
            <a:ext cx="2843181" cy="213255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2544" y="3576476"/>
            <a:ext cx="2840239" cy="2129848"/>
          </a:xfrm>
          <a:prstGeom prst="rect">
            <a:avLst/>
          </a:prstGeom>
        </p:spPr>
      </p:pic>
    </p:spTree>
    <p:extLst>
      <p:ext uri="{BB962C8B-B14F-4D97-AF65-F5344CB8AC3E}">
        <p14:creationId xmlns:p14="http://schemas.microsoft.com/office/powerpoint/2010/main" val="1576120056"/>
      </p:ext>
    </p:extLst>
  </p:cSld>
  <p:clrMapOvr>
    <a:masterClrMapping/>
  </p:clrMapOvr>
  <p:transition spd="slow" advClick="0" advTm="14000">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eloitte Presentation Template 2016 ENG">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26659DEE-6644-4940-8E86-154061B6F50C}"/>
    </a:ext>
  </a:extLst>
</a:theme>
</file>

<file path=ppt/theme/theme2.xml><?xml version="1.0" encoding="utf-8"?>
<a:theme xmlns:a="http://schemas.openxmlformats.org/drawingml/2006/main" name="1_Deloitte Presentation Template 2016 CZE">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0BBFF7FB-E722-4F2B-9E54-D979CAA984F0}"/>
    </a:ext>
  </a:extLst>
</a:theme>
</file>

<file path=ppt/theme/theme3.xml><?xml version="1.0" encoding="utf-8"?>
<a:theme xmlns:a="http://schemas.openxmlformats.org/drawingml/2006/main" name="1_Deloitte_UK_Onscreen">
  <a:themeElements>
    <a:clrScheme name="Deloitte colors">
      <a:dk1>
        <a:srgbClr val="000000"/>
      </a:dk1>
      <a:lt1>
        <a:srgbClr val="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solidFill>
            <a:schemeClr val="accent3"/>
          </a:solidFill>
          <a:miter lim="800000"/>
          <a:headEnd/>
          <a:tailEnd/>
        </a:ln>
      </a:spPr>
      <a:bodyPr wrap="square" lIns="88900" tIns="88900" rIns="88900" bIns="88900" rtlCol="0" anchor="ctr"/>
      <a:lstStyle>
        <a:defPPr algn="ctr">
          <a:lnSpc>
            <a:spcPct val="106000"/>
          </a:lnSpc>
          <a:buFont typeface="Wingdings 2" pitchFamily="18" charset="2"/>
          <a:buNone/>
          <a:defRPr sz="1600" b="1" noProof="0" dirty="0" err="1" smtClean="0">
            <a:solidFill>
              <a:schemeClr val="bg1"/>
            </a:solidFill>
          </a:defRPr>
        </a:defPPr>
      </a:lstStyle>
    </a:spDef>
    <a:lnDef>
      <a:spPr>
        <a:ln>
          <a:solidFill>
            <a:srgbClr val="4454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4000" indent="-234000">
          <a:spcBef>
            <a:spcPts val="0"/>
          </a:spcBef>
          <a:spcAft>
            <a:spcPts val="1333"/>
          </a:spcAft>
          <a:buSzPct val="100000"/>
          <a:buFont typeface="Arial"/>
          <a:buChar char="•"/>
          <a:defRPr sz="1200" noProof="0" dirty="0" err="1" smtClean="0">
            <a:solidFill>
              <a:schemeClr val="tx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Lst>
  <a:extLst>
    <a:ext uri="{05A4C25C-085E-4340-85A3-A5531E510DB2}">
      <thm15:themeFamily xmlns:thm15="http://schemas.microsoft.com/office/thememl/2012/main" name="Presentation widescreen (16-9).potx" id="{BD5F0CD8-DB0C-4B9F-934F-0E72312C1685}" vid="{70884DF9-E076-4A53-A0FC-31CD92229D3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2.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docProps/app.xml><?xml version="1.0" encoding="utf-8"?>
<Properties xmlns="http://schemas.openxmlformats.org/officeDocument/2006/extended-properties" xmlns:vt="http://schemas.openxmlformats.org/officeDocument/2006/docPropsVTypes">
  <Template>blank</Template>
  <TotalTime>5233</TotalTime>
  <Words>1392</Words>
  <Application>Microsoft Office PowerPoint</Application>
  <PresentationFormat>Widescreen</PresentationFormat>
  <Paragraphs>165</Paragraphs>
  <Slides>25</Slides>
  <Notes>3</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25</vt:i4>
      </vt:variant>
    </vt:vector>
  </HeadingPairs>
  <TitlesOfParts>
    <vt:vector size="36" baseType="lpstr">
      <vt:lpstr>Arial</vt:lpstr>
      <vt:lpstr>Calibri</vt:lpstr>
      <vt:lpstr>Open Sans</vt:lpstr>
      <vt:lpstr>Verdana</vt:lpstr>
      <vt:lpstr>Wingdings</vt:lpstr>
      <vt:lpstr>Wingdings 2</vt:lpstr>
      <vt:lpstr>1_Deloitte Presentation Template 2016 ENG</vt:lpstr>
      <vt:lpstr>1_Deloitte Presentation Template 2016 CZE</vt:lpstr>
      <vt:lpstr>1_Deloitte_UK_Onscreen</vt:lpstr>
      <vt:lpstr>Office Theme</vt:lpstr>
      <vt:lpstr>think-cell Slide</vt:lpstr>
      <vt:lpstr>CXO  Talks</vt:lpstr>
      <vt:lpstr>PowerPoint Presentation</vt:lpstr>
      <vt:lpstr>Open Positions at Deloitte</vt:lpstr>
      <vt:lpstr>PowerPoint Presentation</vt:lpstr>
      <vt:lpstr>PowerPoint Presentation</vt:lpstr>
      <vt:lpstr>PowerPoint Presentation</vt:lpstr>
      <vt:lpstr>Technology Fast 50 CE</vt:lpstr>
      <vt:lpstr>Technology Fast 50 CE Results</vt:lpstr>
      <vt:lpstr>Technology Fast 50 CE:</vt:lpstr>
      <vt:lpstr>Technology Fast 50 CE</vt:lpstr>
      <vt:lpstr>PowerPoint Presentation</vt:lpstr>
      <vt:lpstr>PowerPoint Presentation</vt:lpstr>
      <vt:lpstr>PowerPoint Presentation</vt:lpstr>
      <vt:lpstr>Recent New Wins </vt:lpstr>
      <vt:lpstr>Recent New Wins </vt:lpstr>
      <vt:lpstr>Recent New Wins </vt:lpstr>
      <vt:lpstr>PowerPoint Presentation</vt:lpstr>
      <vt:lpstr>PowerPoint Presentation</vt:lpstr>
      <vt:lpstr>PowerPoint Presentation</vt:lpstr>
      <vt:lpstr>PowerPoint Presentation</vt:lpstr>
      <vt:lpstr>PowerPoint Presentation</vt:lpstr>
      <vt:lpstr>Deloitte @ E15 Fintech Revolution II Conference </vt:lpstr>
      <vt:lpstr>Work opportunity for Senior Consultants </vt:lpstr>
      <vt:lpstr>PowerPoint Presentation</vt:lpstr>
      <vt:lpstr>PowerPoint Presentation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LCD slides</dc:title>
  <dc:creator>Lukáš Andree;Jan Vyšehradský</dc:creator>
  <cp:lastModifiedBy>Vysehradsky, Jan (CZ - Prague)</cp:lastModifiedBy>
  <cp:revision>328</cp:revision>
  <cp:lastPrinted>2014-06-25T02:16:22Z</cp:lastPrinted>
  <dcterms:created xsi:type="dcterms:W3CDTF">2017-04-25T08:03:53Z</dcterms:created>
  <dcterms:modified xsi:type="dcterms:W3CDTF">2017-10-30T13:00:24Z</dcterms:modified>
</cp:coreProperties>
</file>