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69" r:id="rId2"/>
  </p:sldIdLst>
  <p:sldSz cx="6858000" cy="9906000" type="A4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6">
          <p15:clr>
            <a:srgbClr val="A4A3A4"/>
          </p15:clr>
        </p15:guide>
        <p15:guide id="2" pos="21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B35"/>
    <a:srgbClr val="FF9900"/>
    <a:srgbClr val="008000"/>
    <a:srgbClr val="00AC00"/>
    <a:srgbClr val="009900"/>
    <a:srgbClr val="33CC33"/>
    <a:srgbClr val="FF461B"/>
    <a:srgbClr val="5D7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08" autoAdjust="0"/>
    <p:restoredTop sz="96602" autoAdjust="0"/>
  </p:normalViewPr>
  <p:slideViewPr>
    <p:cSldViewPr>
      <p:cViewPr varScale="1">
        <p:scale>
          <a:sx n="58" d="100"/>
          <a:sy n="58" d="100"/>
        </p:scale>
        <p:origin x="3067" y="48"/>
      </p:cViewPr>
      <p:guideLst>
        <p:guide orient="horz" pos="3026"/>
        <p:guide pos="21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185" cy="4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90" y="0"/>
            <a:ext cx="2946185" cy="4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491"/>
            <a:ext cx="2946185" cy="4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90" y="9431491"/>
            <a:ext cx="2946185" cy="496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844CC9-1F82-4140-9B4D-4B1063E57B7A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8882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51459-7D3F-4B5B-9525-8D8F6806D796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7751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EEC0F-FFCE-4C9B-AE21-326DD2F87B3A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2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D400F-607D-4473-8E3E-BDC154FB102D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32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14350" y="2860675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505200" y="2860675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116B5-8C37-4658-A3AB-14E6E52B6558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422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B6A60-A637-40F8-8A4C-C0C35A25211B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609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54442-61DC-4C1A-A1EE-1D39E4719DA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34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9BA37-E78A-4597-AFFD-D0621D4F1458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69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39094-6317-4B99-A3FB-320C800EE9D3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78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E7F60-9724-4202-89B5-1D7D7F8249A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2136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14586-8077-4899-BBD3-4B97EBDF18B8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437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4886325" y="879475"/>
            <a:ext cx="1457325" cy="7924800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14350" y="879475"/>
            <a:ext cx="4219575" cy="7924800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A2E86-9511-446C-95D8-C9E4EA49B2E3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584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514350" y="879475"/>
            <a:ext cx="5829300" cy="1651000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514350" y="2860675"/>
            <a:ext cx="2838450" cy="28956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3505200" y="2860675"/>
            <a:ext cx="2838450" cy="28956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514350" y="5908675"/>
            <a:ext cx="2838450" cy="28956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3505200" y="5908675"/>
            <a:ext cx="2838450" cy="28956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>
          <a:xfrm>
            <a:off x="514350" y="9026525"/>
            <a:ext cx="1428750" cy="6604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>
          <a:xfrm>
            <a:off x="2343150" y="9026525"/>
            <a:ext cx="2171700" cy="6604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>
          <a:xfrm>
            <a:off x="4914900" y="9026525"/>
            <a:ext cx="1428750" cy="660400"/>
          </a:xfrm>
        </p:spPr>
        <p:txBody>
          <a:bodyPr/>
          <a:lstStyle>
            <a:lvl1pPr>
              <a:defRPr/>
            </a:lvl1pPr>
          </a:lstStyle>
          <a:p>
            <a:fld id="{157B355A-90D7-4CE5-9BF6-B72F401573BB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588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79475"/>
            <a:ext cx="5829300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202" tIns="33101" rIns="66202" bIns="331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0675"/>
            <a:ext cx="58293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202" tIns="33101" rIns="66202" bIns="33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6525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202" tIns="33101" rIns="66202" bIns="33101" numCol="1" anchor="t" anchorCtr="0" compatLnSpc="1">
            <a:prstTxWarp prst="textNoShape">
              <a:avLst/>
            </a:prstTxWarp>
          </a:bodyPr>
          <a:lstStyle>
            <a:lvl1pPr defTabSz="661988">
              <a:defRPr sz="1000"/>
            </a:lvl1pPr>
          </a:lstStyle>
          <a:p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6525"/>
            <a:ext cx="21717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202" tIns="33101" rIns="66202" bIns="33101" numCol="1" anchor="t" anchorCtr="0" compatLnSpc="1">
            <a:prstTxWarp prst="textNoShape">
              <a:avLst/>
            </a:prstTxWarp>
          </a:bodyPr>
          <a:lstStyle>
            <a:lvl1pPr algn="ctr" defTabSz="661988">
              <a:defRPr sz="1000"/>
            </a:lvl1pPr>
          </a:lstStyle>
          <a:p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6525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6202" tIns="33101" rIns="66202" bIns="33101" numCol="1" anchor="t" anchorCtr="0" compatLnSpc="1">
            <a:prstTxWarp prst="textNoShape">
              <a:avLst/>
            </a:prstTxWarp>
          </a:bodyPr>
          <a:lstStyle>
            <a:lvl1pPr algn="r" defTabSz="661988">
              <a:defRPr sz="1000"/>
            </a:lvl1pPr>
          </a:lstStyle>
          <a:p>
            <a:fld id="{E29A1144-E3A4-456B-B226-833924E746EE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2pPr>
      <a:lvl3pPr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3pPr>
      <a:lvl4pPr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4pPr>
      <a:lvl5pPr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5pPr>
      <a:lvl6pPr marL="457200"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6pPr>
      <a:lvl7pPr marL="914400"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7pPr>
      <a:lvl8pPr marL="1371600"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8pPr>
      <a:lvl9pPr marL="1828800" algn="ctr" defTabSz="661988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9pPr>
    </p:titleStyle>
    <p:bodyStyle>
      <a:lvl1pPr marL="249238" indent="-249238" algn="l" defTabSz="661988" rtl="0" fontAlgn="base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07963" algn="l" defTabSz="661988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827088" indent="-165100" algn="l" defTabSz="661988" rtl="0" fontAlgn="base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</a:defRPr>
      </a:lvl3pPr>
      <a:lvl4pPr marL="1158875" indent="-165100" algn="l" defTabSz="661988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1489075" indent="-165100" algn="l" defTabSz="661988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1946275" indent="-165100" algn="l" defTabSz="661988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403475" indent="-165100" algn="l" defTabSz="661988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2860675" indent="-165100" algn="l" defTabSz="661988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317875" indent="-165100" algn="l" defTabSz="661988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141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352064"/>
              </p:ext>
            </p:extLst>
          </p:nvPr>
        </p:nvGraphicFramePr>
        <p:xfrm>
          <a:off x="115887" y="1863725"/>
          <a:ext cx="6600825" cy="7063531"/>
        </p:xfrm>
        <a:graphic>
          <a:graphicData uri="http://schemas.openxmlformats.org/drawingml/2006/table">
            <a:tbl>
              <a:tblPr/>
              <a:tblGrid>
                <a:gridCol w="115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9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NÁZOV PROCESU</a:t>
                      </a:r>
                      <a:endParaRPr kumimoji="0" lang="cs-CZ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UROB - KTO</a:t>
                      </a:r>
                      <a:endParaRPr kumimoji="0" lang="cs-CZ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MÁ BYŤ</a:t>
                      </a:r>
                      <a:endParaRPr kumimoji="0" lang="cs-CZ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POZOR NA !</a:t>
                      </a:r>
                      <a:endParaRPr kumimoji="0" lang="cs-CZ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B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ČO S TÝM ?</a:t>
                      </a:r>
                      <a:endParaRPr kumimoji="0" lang="cs-CZ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B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6256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 Presun boxu so zachyteným vláknom k príslušnej linke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Presuň box so zachyteným mokrým vláknom k príslušnej linke – k miestu určenému na dohadzovanie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Združovač-sekač-balič</a:t>
                      </a:r>
                      <a:endParaRPr kumimoji="0" lang="sk-SK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Nebezpečný prevoz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461B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Dodržuj predpisy pri presune boxu po prevádzke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7592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 Dohadzovanie vlákna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 pokyn OP začni vykonávať dohadzovanie vlákna pomocou murárskej naberačky do určeného miesta na linke – </a:t>
                      </a:r>
                      <a:r>
                        <a:rPr kumimoji="0" lang="sk-SK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sekačkový</a:t>
                      </a: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pás. Použi predpísané OOPP.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Združovač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sekač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-balič</a:t>
                      </a:r>
                    </a:p>
                  </a:txBody>
                  <a:tcPr marL="58230" marR="58230" marT="30280" marB="302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Dohadzovanie na neurčenom mieste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Nedodržanie OOPP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461B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Dohadzuj len na určenom mieste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Dodržuj predpísané OOPP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5720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 Frekvencia dohadzovania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Dohadzovanie vykonávaj vo frekvencii 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maximálne 2 plné naberačky za minútu/</a:t>
                      </a:r>
                      <a:r>
                        <a:rPr kumimoji="0" lang="sk-SK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max.1000 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kg za zmenu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Združovač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sekač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-balič</a:t>
                      </a:r>
                    </a:p>
                  </a:txBody>
                  <a:tcPr marL="58230" marR="58230" marT="30280" marB="302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Prekročenie predpísanej frekvencie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Uprav frekvenciu dohadzovania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8240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Zvýšená kontrola teplôt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Zabezpeč zvýšenú kontrolu teplôt v </a:t>
                      </a:r>
                      <a:r>
                        <a:rPr kumimoji="0" lang="sk-SK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suške</a:t>
                      </a: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Pri poklese teploty pod stanovený limit prehodnoť dohadzovanie.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Operátor procesu</a:t>
                      </a:r>
                    </a:p>
                  </a:txBody>
                  <a:tcPr marL="58230" marR="58230" marT="30280" marB="302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D2000 – schéma príslušnej linky so zameraním </a:t>
                      </a:r>
                      <a:r>
                        <a:rPr kumimoji="0" lang="sk-SK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na teploty v </a:t>
                      </a:r>
                      <a:r>
                        <a:rPr kumimoji="0" lang="sk-SK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suške</a:t>
                      </a:r>
                      <a:endParaRPr kumimoji="0" lang="sk-SK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Bez </a:t>
                      </a:r>
                      <a:r>
                        <a:rPr kumimoji="0" lang="sk-SK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alarmovej</a:t>
                      </a:r>
                      <a:r>
                        <a:rPr kumimoji="0" lang="sk-SK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hlášky na pokles teploty</a:t>
                      </a:r>
                      <a:endParaRPr kumimoji="0" lang="en-GB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</a:t>
                      </a: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nedostanočné</a:t>
                      </a: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 teploty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nesprávnosť dohadzovania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Skontroluj frekvenciu dohadzovania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skontroluj chod </a:t>
                      </a: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sušky</a:t>
                      </a:r>
                      <a:endParaRPr kumimoji="0" lang="sk-SK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461B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pozastav dohadzovanie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34891"/>
                  </a:ext>
                </a:extLst>
              </a:tr>
              <a:tr h="1149176"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 Ukončenie dohadzovania</a:t>
                      </a:r>
                      <a:endParaRPr kumimoji="0" lang="en-GB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Ukonči dohadzovanie vlákna do úplného minutia zachyteného mokrého vlákna, resp. do zmeny sortimentu.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Urob poriadok na mieste dohadzovania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Združovač-sekač-balič</a:t>
                      </a:r>
                      <a:endParaRPr kumimoji="0" lang="sk-SK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8230" marR="58230" marT="30280" marB="302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Poriadok podľa 5S</a:t>
                      </a:r>
                      <a:endParaRPr kumimoji="0" lang="en-GB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Nedohádzanie všetkého vlákna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Dohadzovanie vlákna do iného sortimentu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neporiadok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Skontroluj všetok odložený materiál</a:t>
                      </a:r>
                    </a:p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61B"/>
                          </a:solidFill>
                          <a:effectLst/>
                          <a:latin typeface="Arial" charset="0"/>
                        </a:rPr>
                        <a:t>- Dohadzuj len rovnaký materiál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934" name="Rectangle 38"/>
          <p:cNvSpPr>
            <a:spLocks noChangeArrowheads="1"/>
          </p:cNvSpPr>
          <p:nvPr/>
        </p:nvSpPr>
        <p:spPr bwMode="auto">
          <a:xfrm>
            <a:off x="147638" y="511175"/>
            <a:ext cx="6580187" cy="52388"/>
          </a:xfrm>
          <a:prstGeom prst="rect">
            <a:avLst/>
          </a:prstGeom>
          <a:solidFill>
            <a:srgbClr val="0000D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9162" tIns="29581" rIns="59162" bIns="29581" anchor="ctr"/>
          <a:lstStyle/>
          <a:p>
            <a:pPr algn="ctr" defTabSz="592138"/>
            <a:endParaRPr lang="en-GB">
              <a:solidFill>
                <a:srgbClr val="0000D8"/>
              </a:solidFill>
            </a:endParaRPr>
          </a:p>
        </p:txBody>
      </p:sp>
      <p:sp>
        <p:nvSpPr>
          <p:cNvPr id="80935" name="Rectangle 39"/>
          <p:cNvSpPr>
            <a:spLocks noChangeArrowheads="1"/>
          </p:cNvSpPr>
          <p:nvPr/>
        </p:nvSpPr>
        <p:spPr bwMode="auto">
          <a:xfrm>
            <a:off x="2687638" y="177800"/>
            <a:ext cx="3992562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6202" tIns="33101" rIns="66202" bIns="33101" anchor="ctr"/>
          <a:lstStyle/>
          <a:p>
            <a:pPr algn="r" defTabSz="661988"/>
            <a:r>
              <a:rPr lang="sk-SK" b="1">
                <a:latin typeface="Arial" charset="0"/>
              </a:rPr>
              <a:t>4. Prevádzkový štandard pre činnosť</a:t>
            </a:r>
            <a:endParaRPr lang="cs-CZ" b="1">
              <a:latin typeface="Arial" charset="0"/>
            </a:endParaRPr>
          </a:p>
        </p:txBody>
      </p:sp>
      <p:pic>
        <p:nvPicPr>
          <p:cNvPr id="80936" name="Picture 40" descr="Johns Manville_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19063"/>
            <a:ext cx="1300163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146" name="Group 25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03225356"/>
              </p:ext>
            </p:extLst>
          </p:nvPr>
        </p:nvGraphicFramePr>
        <p:xfrm>
          <a:off x="141288" y="9072563"/>
          <a:ext cx="6575425" cy="412750"/>
        </p:xfrm>
        <a:graphic>
          <a:graphicData uri="http://schemas.openxmlformats.org/drawingml/2006/table">
            <a:tbl>
              <a:tblPr/>
              <a:tblGrid>
                <a:gridCol w="231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3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Vypracoval: Hlavna Marián</a:t>
                      </a:r>
                      <a:endParaRPr kumimoji="0" lang="cs-CZ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Schválil: Bínovský Peter</a:t>
                      </a:r>
                      <a:endParaRPr kumimoji="0" lang="cs-CZ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Platnosť od: 1.2.2019</a:t>
                      </a:r>
                      <a:endParaRPr kumimoji="0" 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Funkcia: Procesný inžinier</a:t>
                      </a:r>
                      <a:endParaRPr kumimoji="0" lang="cs-CZ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Funkcia: Manažér pre spracovanie vlákna </a:t>
                      </a:r>
                      <a:endParaRPr kumimoji="0" lang="cs-CZ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1144" name="Group 2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136848"/>
              </p:ext>
            </p:extLst>
          </p:nvPr>
        </p:nvGraphicFramePr>
        <p:xfrm>
          <a:off x="115888" y="631825"/>
          <a:ext cx="6600823" cy="998538"/>
        </p:xfrm>
        <a:graphic>
          <a:graphicData uri="http://schemas.openxmlformats.org/drawingml/2006/table">
            <a:tbl>
              <a:tblPr/>
              <a:tblGrid>
                <a:gridCol w="2435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Zodpovedný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 </a:t>
                      </a: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združovač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sekač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-balič</a:t>
                      </a:r>
                      <a:endParaRPr kumimoji="0" lang="cs-CZ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Dohadzovanie vlákna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Zariadenie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 </a:t>
                      </a: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pracovisko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 balenie SV</a:t>
                      </a: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Číslo:SOP</a:t>
                      </a: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129-04-15</a:t>
                      </a:r>
                      <a:endParaRPr kumimoji="0" lang="cs-CZ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Úsek: PSV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Strana:1/1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Verzia: 1</a:t>
                      </a:r>
                    </a:p>
                  </a:txBody>
                  <a:tcPr marL="59162" marR="59162" marT="29581" marB="29581" anchor="ctr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Výtlačok číslo: 1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825">
                <a:tc gridSpan="4">
                  <a:txBody>
                    <a:bodyPr/>
                    <a:lstStyle/>
                    <a:p>
                      <a:pPr marL="0" marR="0" lvl="0" indent="0" algn="l" defTabSz="661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OOPP: ochranná obuv a </a:t>
                      </a:r>
                      <a:r>
                        <a:rPr kumimoji="0" lang="cs-CZ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okuliare</a:t>
                      </a:r>
                      <a:r>
                        <a:rPr kumimoji="0" lang="cs-C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respirátor</a:t>
                      </a:r>
                      <a:endParaRPr kumimoji="0" lang="cs-CZ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1118" name="Group 222"/>
          <p:cNvGraphicFramePr>
            <a:graphicFrameLocks noGrp="1"/>
          </p:cNvGraphicFramePr>
          <p:nvPr/>
        </p:nvGraphicFramePr>
        <p:xfrm>
          <a:off x="141288" y="9632950"/>
          <a:ext cx="6575425" cy="181082"/>
        </p:xfrm>
        <a:graphic>
          <a:graphicData uri="http://schemas.openxmlformats.org/drawingml/2006/table">
            <a:tbl>
              <a:tblPr/>
              <a:tblGrid>
                <a:gridCol w="657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5921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QF_4_2_23</a:t>
                      </a:r>
                      <a:endParaRPr kumimoji="0" lang="cs-CZ" sz="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9162" marR="59162" marT="29581" marB="29581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Obrázok 8">
            <a:extLst>
              <a:ext uri="{FF2B5EF4-FFF2-40B4-BE49-F238E27FC236}">
                <a16:creationId xmlns:a16="http://schemas.microsoft.com/office/drawing/2014/main" id="{94A73CCD-97E0-42D8-A706-927EBBBA36C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5" t="26757" r="5114" b="27917"/>
          <a:stretch/>
        </p:blipFill>
        <p:spPr bwMode="auto">
          <a:xfrm>
            <a:off x="2924944" y="2360711"/>
            <a:ext cx="1440160" cy="12178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0A1FDABE-DCE2-4C3D-A74B-39A87BF0962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" r="15854"/>
          <a:stretch/>
        </p:blipFill>
        <p:spPr bwMode="auto">
          <a:xfrm>
            <a:off x="2924943" y="5192571"/>
            <a:ext cx="1440160" cy="10565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6909C56E-2331-4C79-AB9B-1C5F1F11F981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0" b="13981"/>
          <a:stretch/>
        </p:blipFill>
        <p:spPr bwMode="auto">
          <a:xfrm>
            <a:off x="2924944" y="3732136"/>
            <a:ext cx="1440160" cy="1312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921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921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</Words>
  <Application>Microsoft Office PowerPoint</Application>
  <PresentationFormat>A4 (210 x 297 mm)</PresentationFormat>
  <Paragraphs>62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Default Design</vt:lpstr>
      <vt:lpstr>Prezentácia programu PowerPoint</vt:lpstr>
    </vt:vector>
  </TitlesOfParts>
  <Company>IPA SLOVAKIA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Štandard pre čistenie</dc:title>
  <dc:creator>burieta</dc:creator>
  <cp:lastModifiedBy>Hlavna, Marian</cp:lastModifiedBy>
  <cp:revision>402</cp:revision>
  <cp:lastPrinted>2014-07-29T06:34:30Z</cp:lastPrinted>
  <dcterms:created xsi:type="dcterms:W3CDTF">2004-07-12T09:18:56Z</dcterms:created>
  <dcterms:modified xsi:type="dcterms:W3CDTF">2019-01-18T08:40:52Z</dcterms:modified>
</cp:coreProperties>
</file>