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73" r:id="rId13"/>
    <p:sldId id="274" r:id="rId14"/>
    <p:sldId id="275" r:id="rId15"/>
    <p:sldId id="267" r:id="rId16"/>
    <p:sldId id="269" r:id="rId17"/>
    <p:sldId id="270" r:id="rId18"/>
    <p:sldId id="271" r:id="rId19"/>
    <p:sldId id="272" r:id="rId20"/>
  </p:sldIdLst>
  <p:sldSz cx="10080625" cy="7559675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4660"/>
  </p:normalViewPr>
  <p:slideViewPr>
    <p:cSldViewPr>
      <p:cViewPr>
        <p:scale>
          <a:sx n="107" d="100"/>
          <a:sy n="107" d="100"/>
        </p:scale>
        <p:origin x="-1356" y="-72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3001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 idx="2"/>
          </p:nvPr>
        </p:nvSpPr>
        <p:spPr>
          <a:xfrm>
            <a:off x="1312920" y="1027079"/>
            <a:ext cx="4933800" cy="370044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3"/>
          </p:nvPr>
        </p:nvSpPr>
        <p:spPr>
          <a:xfrm>
            <a:off x="1169640" y="5086800"/>
            <a:ext cx="5226120" cy="4107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6490860"/>
      </p:ext>
    </p:extLst>
  </p:cSld>
  <p:clrMap bg1="lt1" tx1="dk1" bg2="lt2" tx2="dk2" accent1="accent1" accent2="accent2" accent3="accent3" accent4="accent4" accent5="accent5" accent6="accent6" hlink="hlink" folHlink="folHlink"/>
  <p:notesStyle>
    <a:lvl1pPr rtl="0" hangingPunct="0">
      <a:tabLst/>
      <a:defRPr lang="cs-CZ" sz="2400" b="0" i="0" u="none" strike="noStrike">
        <a:ln>
          <a:noFill/>
        </a:ln>
        <a:solidFill>
          <a:srgbClr val="000000"/>
        </a:solidFill>
        <a:latin typeface="Thorndale" pitchFamily="18"/>
        <a:cs typeface="Arial Unicode MS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Zástupný symbol pro poznámky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indent="-216000"/>
            <a:endParaRPr lang="cs-CZ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011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195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16781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22325" y="2138363"/>
            <a:ext cx="4132263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06988" y="2138363"/>
            <a:ext cx="4133850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546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304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8987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508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9171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333709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894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197725" y="700088"/>
            <a:ext cx="2151063" cy="6427787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41363" y="700088"/>
            <a:ext cx="6303962" cy="642778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424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DFB0125-EBA9-4885-942A-CCDDEBAC4C5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811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CBB115F-DB61-4F50-945D-DFF4EB2D868E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406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F118EFA-766B-4C51-B815-91C820593A6B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514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720725" y="1949450"/>
            <a:ext cx="4351338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24463" y="1949450"/>
            <a:ext cx="435133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DF2E6B4-198D-468A-9760-BD8261B7953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611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4B30B2-2290-4984-AE90-EDBB7B6AE33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459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60AE93-DBDA-4C17-A994-C09557DE1E2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7645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38A8EA2-628D-44BB-A1EC-4C3143F948BA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629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EF4F83-9087-4861-A6A0-12EA2DA575E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38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3664DB-8ECD-468E-8C2D-98BFB305182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7985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32A6AE3-8361-4F8A-9E30-56A70664C7C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650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62825" y="684213"/>
            <a:ext cx="2212975" cy="625475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720725" y="684213"/>
            <a:ext cx="6489700" cy="62547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5FFF18B-4815-43D3-832D-9832140035C1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10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0" y="0"/>
            <a:ext cx="10080000" cy="756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ástupný symbol pro nadpis 2"/>
          <p:cNvSpPr txBox="1">
            <a:spLocks noGrp="1"/>
          </p:cNvSpPr>
          <p:nvPr>
            <p:ph type="title"/>
          </p:nvPr>
        </p:nvSpPr>
        <p:spPr>
          <a:xfrm>
            <a:off x="740879" y="699480"/>
            <a:ext cx="860796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Clr>
                <a:srgbClr val="000000"/>
              </a:buClr>
              <a:buSzPct val="45000"/>
              <a:buFont typeface="StarSymbol"/>
              <a:buNone/>
            </a:defPPr>
            <a:lvl1pPr lvl="0">
              <a:buClr>
                <a:srgbClr val="000000"/>
              </a:buClr>
              <a:buSzPct val="45000"/>
              <a:buFont typeface="StarSymbol"/>
              <a:buChar char=""/>
            </a:lvl1pPr>
            <a:lvl2pPr lvl="1">
              <a:buClr>
                <a:srgbClr val="000000"/>
              </a:buClr>
              <a:buSzPct val="45000"/>
              <a:buFont typeface="StarSymbol"/>
              <a:buChar char=""/>
            </a:lvl2pPr>
            <a:lvl3pPr lvl="2">
              <a:buClr>
                <a:srgbClr val="000000"/>
              </a:buClr>
              <a:buSzPct val="45000"/>
              <a:buFont typeface="StarSymbol"/>
              <a:buChar char=""/>
            </a:lvl3pPr>
            <a:lvl4pPr lvl="3">
              <a:buClr>
                <a:srgbClr val="000000"/>
              </a:buClr>
              <a:buSzPct val="45000"/>
              <a:buFont typeface="StarSymbol"/>
              <a:buChar char=""/>
            </a:lvl4pPr>
            <a:lvl5pPr lvl="4">
              <a:buClr>
                <a:srgbClr val="000000"/>
              </a:buClr>
              <a:buSzPct val="45000"/>
              <a:buFont typeface="StarSymbol"/>
              <a:buChar char=""/>
            </a:lvl5pPr>
            <a:lvl6pPr lvl="5">
              <a:buClr>
                <a:srgbClr val="000000"/>
              </a:buClr>
              <a:buSzPct val="45000"/>
              <a:buFont typeface="StarSymbol"/>
              <a:buChar char=""/>
            </a:lvl6pPr>
            <a:lvl7pPr lvl="6">
              <a:buClr>
                <a:srgbClr val="000000"/>
              </a:buClr>
              <a:buSzPct val="45000"/>
              <a:buFont typeface="StarSymbol"/>
              <a:buChar char=""/>
            </a:lvl7pPr>
            <a:lvl8pPr lvl="7">
              <a:buClr>
                <a:srgbClr val="000000"/>
              </a:buClr>
              <a:buSzPct val="45000"/>
              <a:buFont typeface="StarSymbol"/>
              <a:buChar char=""/>
            </a:lvl8pPr>
            <a:lvl9pPr lvl="8">
              <a:buClr>
                <a:srgbClr val="000000"/>
              </a:buClr>
              <a:buSzPct val="45000"/>
              <a:buFont typeface="StarSymbol"/>
              <a:buChar char=""/>
            </a:lvl9pPr>
          </a:lstStyle>
          <a:p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1"/>
          </p:nvPr>
        </p:nvSpPr>
        <p:spPr>
          <a:xfrm>
            <a:off x="822600" y="2137680"/>
            <a:ext cx="8418240" cy="498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504000" marR="0" lvl="0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None/>
              <a:defRPr lang="cs-CZ" sz="24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defPPr>
            <a:lvl1pPr marL="504000" marR="0" lvl="0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4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1pPr>
            <a:lvl2pPr marL="792000" marR="0" lvl="1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8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2pPr>
            <a:lvl3pPr marL="1080000" marR="0" lvl="2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4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3pPr>
            <a:lvl4pPr marL="1368000" marR="0" lvl="3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0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4pPr>
            <a:lvl5pPr marL="1656000" marR="0" lvl="4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0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5pPr>
            <a:lvl6pPr marL="1944000" marR="0" lvl="5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0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6pPr>
            <a:lvl7pPr marL="2232000" marR="0" lvl="6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0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7pPr>
            <a:lvl8pPr marL="2520000" marR="0" lvl="7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0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8pPr>
            <a:lvl9pPr marL="2808000" marR="0" lvl="8" indent="-432000" algn="l">
              <a:spcBef>
                <a:spcPts val="0"/>
              </a:spcBef>
              <a:spcAft>
                <a:spcPts val="0"/>
              </a:spcAft>
              <a:buClr>
                <a:srgbClr val="99284C"/>
              </a:buClr>
              <a:buSzPct val="75000"/>
              <a:buFont typeface="StarSymbol" pitchFamily="2"/>
              <a:buChar char=""/>
              <a:defRPr lang="cs-CZ" sz="2000" b="0" i="0" u="none" strike="noStrike">
                <a:ln>
                  <a:noFill/>
                </a:ln>
                <a:solidFill>
                  <a:srgbClr val="333333"/>
                </a:solidFill>
                <a:latin typeface="Albany" pitchFamily="34"/>
                <a:ea typeface="HG Mincho Light J" pitchFamily="2"/>
                <a:cs typeface="Arial Unicode MS" pitchFamily="2"/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cs-CZ" sz="2400" b="1" i="1" u="none" strike="noStrike">
          <a:ln>
            <a:noFill/>
          </a:ln>
          <a:solidFill>
            <a:srgbClr val="99284C"/>
          </a:solidFill>
          <a:latin typeface="Albany" pitchFamily="34"/>
          <a:cs typeface="Arial Unicode MS" pitchFamily="2"/>
        </a:defRPr>
      </a:lvl1pPr>
    </p:titleStyle>
    <p:bodyStyle>
      <a:lvl1pPr marL="0" marR="0" indent="0" algn="l" rtl="0" hangingPunct="0">
        <a:spcBef>
          <a:spcPts val="0"/>
        </a:spcBef>
        <a:spcAft>
          <a:spcPts val="0"/>
        </a:spcAft>
        <a:tabLst/>
        <a:defRPr lang="cs-CZ" sz="2400" b="0" i="0" u="none" strike="noStrike">
          <a:ln>
            <a:noFill/>
          </a:ln>
          <a:solidFill>
            <a:srgbClr val="333333"/>
          </a:solidFill>
          <a:latin typeface="Albany" pitchFamily="34"/>
          <a:cs typeface="Arial Unicode MS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 txBox="1">
            <a:spLocks noGrp="1"/>
          </p:cNvSpPr>
          <p:nvPr>
            <p:ph type="title"/>
          </p:nvPr>
        </p:nvSpPr>
        <p:spPr>
          <a:xfrm>
            <a:off x="720000" y="684000"/>
            <a:ext cx="8460000" cy="102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cs-CZ"/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720000" y="1949040"/>
            <a:ext cx="8855640" cy="4989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 txBox="1">
            <a:spLocks noGrp="1"/>
          </p:cNvSpPr>
          <p:nvPr>
            <p:ph type="dt" sz="half" idx="2"/>
          </p:nvPr>
        </p:nvSpPr>
        <p:spPr>
          <a:xfrm>
            <a:off x="540000" y="631872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cs-CZ" sz="1400">
                <a:solidFill>
                  <a:srgbClr val="000000"/>
                </a:solidFill>
                <a:latin typeface="Thorndale" pitchFamily="18"/>
                <a:ea typeface="HG Mincho Light J" pitchFamily="2"/>
                <a:cs typeface="Arial Unicode MS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5" name="Zástupný symbol pro zápatí 4"/>
          <p:cNvSpPr txBox="1">
            <a:spLocks noGrp="1"/>
          </p:cNvSpPr>
          <p:nvPr>
            <p:ph type="ftr" sz="quarter" idx="3"/>
          </p:nvPr>
        </p:nvSpPr>
        <p:spPr>
          <a:xfrm>
            <a:off x="3267360" y="634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cs-CZ" sz="1400">
                <a:solidFill>
                  <a:srgbClr val="000000"/>
                </a:solidFill>
                <a:latin typeface="Thorndale" pitchFamily="18"/>
                <a:ea typeface="HG Mincho Light J" pitchFamily="2"/>
                <a:cs typeface="Arial Unicode MS" pitchFamily="2"/>
              </a:defRPr>
            </a:lvl1pPr>
          </a:lstStyle>
          <a:p>
            <a:pPr lvl="0"/>
            <a:endParaRPr lang="cs-CZ"/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4"/>
          </p:nvPr>
        </p:nvSpPr>
        <p:spPr>
          <a:xfrm>
            <a:off x="6831360" y="634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cs-CZ" sz="1400">
                <a:solidFill>
                  <a:srgbClr val="000000"/>
                </a:solidFill>
                <a:latin typeface="Thorndale" pitchFamily="18"/>
                <a:ea typeface="HG Mincho Light J" pitchFamily="2"/>
                <a:cs typeface="Arial Unicode MS" pitchFamily="2"/>
              </a:defRPr>
            </a:lvl1pPr>
          </a:lstStyle>
          <a:p>
            <a:pPr lvl="0"/>
            <a:fld id="{67B8B754-25B2-404E-90E9-574CAC6D099C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rtl="0" hangingPunct="0">
        <a:tabLst/>
        <a:defRPr lang="cs-CZ" sz="4400" b="0" i="0" u="none" strike="noStrike">
          <a:ln>
            <a:noFill/>
          </a:ln>
          <a:solidFill>
            <a:srgbClr val="000000"/>
          </a:solidFill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845"/>
        </a:spcAft>
        <a:tabLst/>
        <a:defRPr lang="cs-CZ" sz="2400" b="0" i="0" u="none" strike="noStrike">
          <a:ln>
            <a:noFill/>
          </a:ln>
          <a:solidFill>
            <a:srgbClr val="000000"/>
          </a:solidFill>
          <a:latin typeface="Albany" pitchFamily="18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76000" y="144000"/>
            <a:ext cx="7632000" cy="86400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>
                <a:latin typeface="Calibri" pitchFamily="34"/>
              </a:rPr>
              <a:t>Ki-Wi Digital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40000" y="1368000"/>
            <a:ext cx="5400000" cy="237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none" lIns="108000" tIns="0" rIns="0" bIns="0" compatLnSpc="0"/>
          <a:lstStyle/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2835"/>
              </a:spcAft>
              <a:buNone/>
              <a:tabLst/>
            </a:pPr>
            <a:r>
              <a:rPr lang="cs-CZ" sz="3600" b="1" dirty="0" smtClean="0">
                <a:solidFill>
                  <a:srgbClr val="000000"/>
                </a:solidFill>
                <a:latin typeface="Calibri" pitchFamily="34"/>
                <a:ea typeface="HG Mincho Light J" pitchFamily="2"/>
                <a:cs typeface="Arial Unicode MS" pitchFamily="2"/>
              </a:rPr>
              <a:t>P</a:t>
            </a:r>
            <a:r>
              <a:rPr lang="cs-CZ" sz="3600" b="1" i="0" u="none" strike="noStrike" dirty="0" smtClean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HG Mincho Light J" pitchFamily="2"/>
                <a:cs typeface="Arial Unicode MS" pitchFamily="2"/>
              </a:rPr>
              <a:t>lánování digitálního obsahu</a:t>
            </a:r>
            <a:endParaRPr lang="en-GB" sz="3600" b="1" i="0" u="none" strike="noStrike" dirty="0">
              <a:ln>
                <a:noFill/>
              </a:ln>
              <a:solidFill>
                <a:srgbClr val="000000"/>
              </a:solidFill>
              <a:latin typeface="Calibri" pitchFamily="34"/>
              <a:ea typeface="HG Mincho Light J" pitchFamily="2"/>
              <a:cs typeface="Arial Unicode MS" pitchFamily="2"/>
            </a:endParaRPr>
          </a:p>
          <a:p>
            <a:pPr marL="0" marR="0" lvl="0" indent="0" algn="l" rtl="0" hangingPunct="0">
              <a:lnSpc>
                <a:spcPct val="100000"/>
              </a:lnSpc>
              <a:spcBef>
                <a:spcPts val="0"/>
              </a:spcBef>
              <a:spcAft>
                <a:spcPts val="5669"/>
              </a:spcAft>
              <a:buNone/>
              <a:tabLst/>
            </a:pPr>
            <a:r>
              <a:rPr lang="cs-CZ" sz="3200" b="0" i="0" u="none" strike="noStrike" dirty="0" smtClean="0">
                <a:ln>
                  <a:noFill/>
                </a:ln>
                <a:solidFill>
                  <a:srgbClr val="000000"/>
                </a:solidFill>
                <a:latin typeface="Calibri" pitchFamily="34"/>
                <a:ea typeface="HG Mincho Light J" pitchFamily="2"/>
                <a:cs typeface="Arial Unicode MS" pitchFamily="2"/>
              </a:rPr>
              <a:t>Vlastnosti a principy</a:t>
            </a:r>
            <a:endParaRPr lang="en-GB" sz="3200" b="0" i="0" u="none" strike="noStrike" dirty="0">
              <a:ln>
                <a:noFill/>
              </a:ln>
              <a:solidFill>
                <a:srgbClr val="000000"/>
              </a:solidFill>
              <a:latin typeface="Calibri" pitchFamily="34"/>
              <a:ea typeface="HG Mincho Light J" pitchFamily="2"/>
              <a:cs typeface="Arial Unicode MS" pitchFamily="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32" y="3103438"/>
            <a:ext cx="8772814" cy="3868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ong-term Go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>
                <a:latin typeface="Calibri" pitchFamily="34"/>
              </a:rPr>
              <a:t>Program prezentace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928000" cy="5109091"/>
          </a:xfrm>
        </p:spPr>
        <p:txBody>
          <a:bodyPr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457200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Principy plánování</a:t>
            </a:r>
          </a:p>
          <a:p>
            <a:pPr marL="457200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Vlastnosti dynamického plánování</a:t>
            </a:r>
            <a:endParaRPr lang="cs-CZ" sz="2800" dirty="0">
              <a:latin typeface="Calibri" pitchFamily="34"/>
            </a:endParaRPr>
          </a:p>
          <a:p>
            <a:pPr marL="457200" lvl="0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Podpora v </a:t>
            </a:r>
            <a:r>
              <a:rPr lang="cs-CZ" sz="2800" dirty="0" err="1" smtClean="0">
                <a:latin typeface="Calibri" pitchFamily="34"/>
              </a:rPr>
              <a:t>Ki-Wi</a:t>
            </a:r>
            <a:r>
              <a:rPr lang="cs-CZ" sz="2800" dirty="0" smtClean="0">
                <a:latin typeface="Calibri" pitchFamily="34"/>
              </a:rPr>
              <a:t> Serveru</a:t>
            </a:r>
            <a:endParaRPr lang="cs-CZ" sz="2800" dirty="0">
              <a:latin typeface="Calibri" pitchFamily="34"/>
            </a:endParaRPr>
          </a:p>
          <a:p>
            <a:pPr marL="457200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Případy použití</a:t>
            </a:r>
          </a:p>
          <a:p>
            <a:pPr marL="457200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Další funkce</a:t>
            </a:r>
          </a:p>
          <a:p>
            <a:pPr marL="457200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Závěr</a:t>
            </a:r>
            <a:endParaRPr lang="cs-CZ" sz="2800" dirty="0">
              <a:latin typeface="Calibri" pitchFamily="34"/>
            </a:endParaRP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301886"/>
            <a:ext cx="774000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Principy plánování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9288848" cy="5232202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0" indent="0">
              <a:spcAft>
                <a:spcPts val="2835"/>
              </a:spcAft>
              <a:buClrTx/>
              <a:buNone/>
            </a:pPr>
            <a:r>
              <a:rPr lang="cs-CZ" sz="2800" dirty="0" smtClean="0">
                <a:latin typeface="Calibri" pitchFamily="34"/>
              </a:rPr>
              <a:t>Plánování na </a:t>
            </a:r>
            <a:r>
              <a:rPr lang="cs-CZ" sz="2800" b="1" dirty="0" smtClean="0">
                <a:latin typeface="Calibri" pitchFamily="34"/>
              </a:rPr>
              <a:t>úrovni obrazovky</a:t>
            </a:r>
          </a:p>
          <a:p>
            <a:pPr marL="1033200" lvl="2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dirty="0" smtClean="0">
                <a:latin typeface="Calibri" pitchFamily="34"/>
              </a:rPr>
              <a:t>Ruční změna obsahu</a:t>
            </a:r>
          </a:p>
          <a:p>
            <a:pPr marL="1033200" lvl="2" indent="-457200" rtl="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dirty="0" smtClean="0">
                <a:latin typeface="Calibri" pitchFamily="34"/>
              </a:rPr>
              <a:t>Změna obsahu přes plánovací kalendář </a:t>
            </a:r>
            <a:r>
              <a:rPr lang="cs-CZ" dirty="0">
                <a:latin typeface="+mj-lt"/>
              </a:rPr>
              <a:t>(denní, týdenní a měsíční náhled</a:t>
            </a:r>
            <a:r>
              <a:rPr lang="cs-CZ" dirty="0" smtClean="0">
                <a:latin typeface="+mj-lt"/>
              </a:rPr>
              <a:t>)</a:t>
            </a:r>
            <a:endParaRPr lang="cs-CZ" dirty="0"/>
          </a:p>
          <a:p>
            <a:pPr marL="0" indent="0">
              <a:spcAft>
                <a:spcPts val="2835"/>
              </a:spcAft>
              <a:buClrTx/>
              <a:buNone/>
            </a:pPr>
            <a:r>
              <a:rPr lang="cs-CZ" sz="2800" dirty="0" smtClean="0">
                <a:latin typeface="Calibri" pitchFamily="34"/>
              </a:rPr>
              <a:t>Plánování na </a:t>
            </a:r>
            <a:r>
              <a:rPr lang="cs-CZ" sz="2800" b="1" dirty="0" smtClean="0">
                <a:latin typeface="Calibri" pitchFamily="34"/>
              </a:rPr>
              <a:t>úrovni </a:t>
            </a:r>
            <a:r>
              <a:rPr lang="cs-CZ" sz="2800" b="1" dirty="0" err="1" smtClean="0">
                <a:latin typeface="Calibri" pitchFamily="34"/>
              </a:rPr>
              <a:t>playlistu</a:t>
            </a:r>
            <a:endParaRPr lang="cs-CZ" sz="2800" b="1" dirty="0">
              <a:latin typeface="Calibri" pitchFamily="34"/>
            </a:endParaRPr>
          </a:p>
          <a:p>
            <a:pPr marL="1033200" lvl="2" indent="-45720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dirty="0" smtClean="0">
                <a:latin typeface="Calibri" pitchFamily="34"/>
              </a:rPr>
              <a:t>Statické plánování (</a:t>
            </a:r>
            <a:r>
              <a:rPr lang="cs-CZ" dirty="0" err="1" smtClean="0">
                <a:latin typeface="Calibri" pitchFamily="34"/>
              </a:rPr>
              <a:t>médiaplány</a:t>
            </a:r>
            <a:r>
              <a:rPr lang="cs-CZ" dirty="0" smtClean="0">
                <a:latin typeface="Calibri" pitchFamily="34"/>
              </a:rPr>
              <a:t>)</a:t>
            </a:r>
          </a:p>
          <a:p>
            <a:pPr marL="1033200" lvl="2" indent="-457200" rtl="0">
              <a:spcAft>
                <a:spcPts val="2835"/>
              </a:spcAft>
              <a:buClrTx/>
              <a:buFont typeface="Arial" pitchFamily="34" charset="0"/>
              <a:buChar char="•"/>
            </a:pPr>
            <a:r>
              <a:rPr lang="cs-CZ" dirty="0" smtClean="0">
                <a:latin typeface="Calibri" pitchFamily="34"/>
              </a:rPr>
              <a:t>Dynamické </a:t>
            </a:r>
            <a:r>
              <a:rPr lang="cs-CZ" dirty="0" smtClean="0">
                <a:latin typeface="+mj-lt"/>
              </a:rPr>
              <a:t>plánování </a:t>
            </a:r>
            <a:r>
              <a:rPr lang="cs-CZ" dirty="0">
                <a:latin typeface="+mj-lt"/>
              </a:rPr>
              <a:t>(automatické a inteligentní řazení médií</a:t>
            </a:r>
            <a:r>
              <a:rPr lang="cs-CZ" dirty="0" smtClean="0">
                <a:latin typeface="+mj-lt"/>
              </a:rPr>
              <a:t>)</a:t>
            </a:r>
            <a:endParaRPr lang="cs-CZ" sz="2800" dirty="0" smtClean="0">
              <a:latin typeface="Calibri" pitchFamily="34"/>
            </a:endParaRP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45311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Plánování: úroveň obrazovky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928000" cy="3231654"/>
          </a:xfrm>
        </p:spPr>
        <p:txBody>
          <a:bodyPr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342900" indent="-3429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+mn-lt"/>
              </a:rPr>
              <a:t>Změna </a:t>
            </a:r>
            <a:r>
              <a:rPr lang="cs-CZ" sz="2800" dirty="0">
                <a:latin typeface="+mn-lt"/>
              </a:rPr>
              <a:t>obsahu na displeji </a:t>
            </a:r>
            <a:r>
              <a:rPr lang="cs-CZ" sz="2800" dirty="0" smtClean="0">
                <a:latin typeface="+mn-lt"/>
              </a:rPr>
              <a:t>přehrávače</a:t>
            </a:r>
          </a:p>
          <a:p>
            <a:pPr marL="936000" lvl="4" indent="-3429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médium</a:t>
            </a:r>
            <a:endParaRPr lang="cs-CZ" sz="2400" dirty="0">
              <a:latin typeface="+mn-lt"/>
            </a:endParaRPr>
          </a:p>
          <a:p>
            <a:pPr marL="936000" lvl="4" indent="-3429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šablona</a:t>
            </a:r>
          </a:p>
          <a:p>
            <a:pPr marL="936000" lvl="4" indent="-3429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400" dirty="0" err="1">
                <a:latin typeface="+mn-lt"/>
              </a:rPr>
              <a:t>p</a:t>
            </a:r>
            <a:r>
              <a:rPr lang="cs-CZ" sz="2400" dirty="0" err="1" smtClean="0">
                <a:latin typeface="+mn-lt"/>
              </a:rPr>
              <a:t>laylist</a:t>
            </a:r>
            <a:endParaRPr lang="cs-CZ" sz="2400" dirty="0" smtClean="0">
              <a:latin typeface="+mn-lt"/>
            </a:endParaRPr>
          </a:p>
          <a:p>
            <a:pPr marL="305100" lvl="3" indent="0">
              <a:spcAft>
                <a:spcPts val="600"/>
              </a:spcAft>
              <a:buClrTx/>
              <a:buNone/>
            </a:pPr>
            <a:endParaRPr lang="cs-CZ" sz="2400" dirty="0" smtClean="0">
              <a:latin typeface="+mn-lt"/>
            </a:endParaRPr>
          </a:p>
          <a:p>
            <a:pPr marL="360000" lvl="2" indent="-3429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effectLst/>
                <a:latin typeface="+mn-lt"/>
              </a:rPr>
              <a:t>Ručně</a:t>
            </a:r>
          </a:p>
          <a:p>
            <a:pPr marL="360000" lvl="2" indent="-3429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+mn-lt"/>
              </a:rPr>
              <a:t>Automaticky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12" y="1835621"/>
            <a:ext cx="672354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311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Plánování: úroveň </a:t>
            </a:r>
            <a:r>
              <a:rPr lang="cs-CZ" b="1" dirty="0" err="1" smtClean="0">
                <a:latin typeface="Calibri" pitchFamily="34"/>
              </a:rPr>
              <a:t>playlistu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136720" cy="1769715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360000" indent="-4572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Média plány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platnost </a:t>
            </a:r>
            <a:r>
              <a:rPr lang="cs-CZ" sz="2400" b="1" dirty="0">
                <a:latin typeface="+mn-lt"/>
              </a:rPr>
              <a:t>média</a:t>
            </a:r>
            <a:r>
              <a:rPr lang="cs-CZ" sz="2400" dirty="0">
                <a:latin typeface="+mn-lt"/>
              </a:rPr>
              <a:t> (1. února 2012 – 28. února 2012)</a:t>
            </a: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dny </a:t>
            </a:r>
            <a:r>
              <a:rPr lang="cs-CZ" sz="2400" b="1" dirty="0">
                <a:latin typeface="+mn-lt"/>
              </a:rPr>
              <a:t>v </a:t>
            </a:r>
            <a:r>
              <a:rPr lang="cs-CZ" sz="2400" b="1" dirty="0" smtClean="0">
                <a:latin typeface="+mn-lt"/>
              </a:rPr>
              <a:t>týdnu</a:t>
            </a:r>
            <a:r>
              <a:rPr lang="cs-CZ" sz="2400" dirty="0" smtClean="0">
                <a:latin typeface="+mn-lt"/>
              </a:rPr>
              <a:t> </a:t>
            </a:r>
            <a:r>
              <a:rPr lang="cs-CZ" sz="2400" dirty="0">
                <a:latin typeface="+mn-lt"/>
              </a:rPr>
              <a:t>(pracovní dny, víkendy..)</a:t>
            </a: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denní intervaly</a:t>
            </a:r>
            <a:r>
              <a:rPr lang="cs-CZ" sz="2400" dirty="0" smtClean="0">
                <a:latin typeface="+mn-lt"/>
              </a:rPr>
              <a:t> (</a:t>
            </a:r>
            <a:r>
              <a:rPr lang="cs-CZ" sz="2400" dirty="0">
                <a:latin typeface="+mn-lt"/>
              </a:rPr>
              <a:t>např. jen dopoledne a večer</a:t>
            </a:r>
            <a:r>
              <a:rPr lang="cs-CZ" sz="2400" dirty="0" smtClean="0">
                <a:latin typeface="+mn-lt"/>
              </a:rPr>
              <a:t>)</a:t>
            </a:r>
            <a:endParaRPr lang="cs-CZ" sz="2400" dirty="0" smtClean="0">
              <a:effectLst/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62" y="3023393"/>
            <a:ext cx="3695774" cy="392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0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Plánování: úroveň </a:t>
            </a:r>
            <a:r>
              <a:rPr lang="cs-CZ" b="1" dirty="0" err="1" smtClean="0">
                <a:latin typeface="Calibri" pitchFamily="34"/>
              </a:rPr>
              <a:t>playlistu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6552544" cy="2662267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457200" indent="-457200">
              <a:spcAft>
                <a:spcPts val="600"/>
              </a:spcAft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Dynamické plánování</a:t>
            </a:r>
            <a:endParaRPr lang="cs-CZ" sz="2800" dirty="0">
              <a:latin typeface="Calibri" pitchFamily="34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délka </a:t>
            </a:r>
            <a:r>
              <a:rPr lang="cs-CZ" sz="2400" b="1" dirty="0">
                <a:latin typeface="+mn-lt"/>
              </a:rPr>
              <a:t>média </a:t>
            </a:r>
            <a:r>
              <a:rPr lang="cs-CZ" sz="2400" dirty="0">
                <a:latin typeface="+mn-lt"/>
              </a:rPr>
              <a:t>(délka zobrazení ve vteřinách)</a:t>
            </a: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frekvence </a:t>
            </a:r>
            <a:r>
              <a:rPr lang="cs-CZ" sz="2400" b="1" dirty="0">
                <a:latin typeface="+mn-lt"/>
              </a:rPr>
              <a:t>média</a:t>
            </a:r>
            <a:r>
              <a:rPr lang="cs-CZ" sz="2400" dirty="0">
                <a:latin typeface="+mn-lt"/>
              </a:rPr>
              <a:t> (počet přehrání za hodinu)</a:t>
            </a: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média plán</a:t>
            </a:r>
            <a:r>
              <a:rPr lang="cs-CZ" sz="2400" dirty="0" smtClean="0">
                <a:latin typeface="+mn-lt"/>
              </a:rPr>
              <a:t> </a:t>
            </a:r>
            <a:r>
              <a:rPr lang="cs-CZ" sz="2400" dirty="0">
                <a:latin typeface="+mn-lt"/>
              </a:rPr>
              <a:t>(jeden nebo více)</a:t>
            </a: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priorita</a:t>
            </a:r>
            <a:r>
              <a:rPr lang="cs-CZ" sz="2400" dirty="0" smtClean="0">
                <a:latin typeface="+mn-lt"/>
              </a:rPr>
              <a:t> </a:t>
            </a:r>
            <a:r>
              <a:rPr lang="cs-CZ" sz="2400" dirty="0">
                <a:latin typeface="+mn-lt"/>
              </a:rPr>
              <a:t>(uživatelsky </a:t>
            </a:r>
            <a:r>
              <a:rPr lang="cs-CZ" sz="2400" dirty="0" smtClean="0">
                <a:latin typeface="+mn-lt"/>
              </a:rPr>
              <a:t>definovaná</a:t>
            </a:r>
          </a:p>
          <a:p>
            <a:pPr marL="360000" lvl="1" indent="0">
              <a:buClrTx/>
              <a:buNone/>
            </a:pPr>
            <a:r>
              <a:rPr lang="cs-CZ" sz="2400" dirty="0">
                <a:latin typeface="+mn-lt"/>
              </a:rPr>
              <a:t>	</a:t>
            </a:r>
            <a:r>
              <a:rPr lang="cs-CZ" sz="2400" dirty="0" smtClean="0">
                <a:latin typeface="+mn-lt"/>
              </a:rPr>
              <a:t>	 </a:t>
            </a:r>
            <a:r>
              <a:rPr lang="cs-CZ" sz="2400" dirty="0">
                <a:latin typeface="+mn-lt"/>
              </a:rPr>
              <a:t>v neomezeném počtu úrovní</a:t>
            </a:r>
            <a:r>
              <a:rPr lang="cs-CZ" sz="2400" dirty="0" smtClean="0">
                <a:latin typeface="+mn-lt"/>
              </a:rPr>
              <a:t>)</a:t>
            </a:r>
            <a:endParaRPr lang="cs-CZ" sz="2400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377" y="1475581"/>
            <a:ext cx="3115731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40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plánování - příklad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928000" cy="3895938"/>
          </a:xfrm>
        </p:spPr>
        <p:txBody>
          <a:bodyPr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>
              <a:buClrTx/>
              <a:buFont typeface="Arial" pitchFamily="34" charset="0"/>
              <a:buChar char="•"/>
            </a:pPr>
            <a:r>
              <a:rPr lang="cs-CZ" dirty="0">
                <a:latin typeface="+mn-lt"/>
              </a:rPr>
              <a:t>Médium </a:t>
            </a:r>
            <a:r>
              <a:rPr lang="cs-CZ" dirty="0" err="1">
                <a:latin typeface="+mn-lt"/>
              </a:rPr>
              <a:t>Video_Březen</a:t>
            </a:r>
            <a:r>
              <a:rPr lang="cs-CZ" dirty="0">
                <a:latin typeface="+mn-lt"/>
              </a:rPr>
              <a:t> </a:t>
            </a:r>
            <a:endParaRPr lang="cs-CZ" dirty="0" smtClean="0"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délka </a:t>
            </a:r>
            <a:r>
              <a:rPr lang="cs-CZ" sz="2400" b="1" dirty="0">
                <a:latin typeface="+mn-lt"/>
              </a:rPr>
              <a:t>45 vteřin </a:t>
            </a:r>
            <a:endParaRPr lang="cs-CZ" sz="2400" b="1" dirty="0" smtClean="0"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přehrávat </a:t>
            </a:r>
            <a:r>
              <a:rPr lang="cs-CZ" sz="2400" b="1" dirty="0" smtClean="0">
                <a:latin typeface="+mn-lt"/>
              </a:rPr>
              <a:t>10x</a:t>
            </a:r>
            <a:r>
              <a:rPr lang="cs-CZ" sz="2400" dirty="0" smtClean="0">
                <a:latin typeface="+mn-lt"/>
              </a:rPr>
              <a:t> do hodiny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pouze </a:t>
            </a:r>
            <a:r>
              <a:rPr lang="cs-CZ" sz="2400" dirty="0">
                <a:latin typeface="+mn-lt"/>
              </a:rPr>
              <a:t>v pracovní dny od </a:t>
            </a:r>
            <a:r>
              <a:rPr lang="cs-CZ" sz="2400" b="1" dirty="0">
                <a:latin typeface="+mn-lt"/>
              </a:rPr>
              <a:t>8:00 do 16:00 </a:t>
            </a:r>
            <a:endParaRPr lang="cs-CZ" sz="2400" b="1" dirty="0" smtClean="0"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o víkendech </a:t>
            </a:r>
            <a:r>
              <a:rPr lang="cs-CZ" sz="2400" dirty="0">
                <a:latin typeface="+mn-lt"/>
              </a:rPr>
              <a:t>od </a:t>
            </a:r>
            <a:r>
              <a:rPr lang="cs-CZ" sz="2400" b="1" dirty="0">
                <a:latin typeface="+mn-lt"/>
              </a:rPr>
              <a:t>9:00 do </a:t>
            </a:r>
            <a:r>
              <a:rPr lang="cs-CZ" sz="2400" b="1" dirty="0" smtClean="0">
                <a:latin typeface="+mn-lt"/>
              </a:rPr>
              <a:t>12:00</a:t>
            </a:r>
            <a:endParaRPr lang="cs-CZ" sz="2400" dirty="0" smtClean="0"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zákazník </a:t>
            </a:r>
            <a:r>
              <a:rPr lang="cs-CZ" sz="2400" dirty="0">
                <a:latin typeface="+mn-lt"/>
              </a:rPr>
              <a:t>zaplatil za vysílací čas vyšší částku, proto má médium </a:t>
            </a:r>
            <a:r>
              <a:rPr lang="cs-CZ" sz="2400" b="1" dirty="0">
                <a:latin typeface="+mn-lt"/>
              </a:rPr>
              <a:t>vyšší </a:t>
            </a:r>
            <a:r>
              <a:rPr lang="cs-CZ" sz="2400" b="1" dirty="0" smtClean="0">
                <a:latin typeface="+mn-lt"/>
              </a:rPr>
              <a:t>prioritu </a:t>
            </a:r>
          </a:p>
          <a:p>
            <a:pPr lvl="2">
              <a:buClrTx/>
              <a:buFont typeface="Arial" pitchFamily="34" charset="0"/>
              <a:buChar char="•"/>
            </a:pPr>
            <a:r>
              <a:rPr lang="cs-CZ" sz="2200" dirty="0" smtClean="0">
                <a:latin typeface="+mn-lt"/>
              </a:rPr>
              <a:t>v </a:t>
            </a:r>
            <a:r>
              <a:rPr lang="cs-CZ" sz="2200" dirty="0">
                <a:latin typeface="+mn-lt"/>
              </a:rPr>
              <a:t>případě přeplánování bude přednostně řazeno do vysílacího </a:t>
            </a:r>
            <a:r>
              <a:rPr lang="cs-CZ" sz="2200" dirty="0" smtClean="0">
                <a:latin typeface="+mn-lt"/>
              </a:rPr>
              <a:t>plánu</a:t>
            </a:r>
            <a:endParaRPr lang="cs-CZ" sz="2200" dirty="0" smtClean="0">
              <a:effectLst/>
              <a:latin typeface="+mn-lt"/>
            </a:endParaRP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340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plán. – </a:t>
            </a:r>
            <a:r>
              <a:rPr lang="cs-CZ" b="1" dirty="0" err="1" smtClean="0">
                <a:latin typeface="Calibri" pitchFamily="34"/>
              </a:rPr>
              <a:t>Ki-Wi</a:t>
            </a:r>
            <a:r>
              <a:rPr lang="cs-CZ" b="1" dirty="0" smtClean="0">
                <a:latin typeface="Calibri" pitchFamily="34"/>
              </a:rPr>
              <a:t> Server	</a:t>
            </a:r>
            <a:endParaRPr lang="cs-CZ" b="1" dirty="0">
              <a:latin typeface="Calibri" pitchFamily="34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024" y="3611122"/>
            <a:ext cx="4990007" cy="327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ástupný symbol pro text 2"/>
          <p:cNvSpPr txBox="1">
            <a:spLocks/>
          </p:cNvSpPr>
          <p:nvPr/>
        </p:nvSpPr>
        <p:spPr>
          <a:xfrm>
            <a:off x="576000" y="1295860"/>
            <a:ext cx="8928000" cy="2031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 rtl="0" hangingPunct="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457200" indent="-457200"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Podpora v </a:t>
            </a:r>
            <a:r>
              <a:rPr lang="cs-CZ" sz="2800" dirty="0" err="1" smtClean="0">
                <a:latin typeface="Calibri" pitchFamily="34"/>
              </a:rPr>
              <a:t>Ki-Wi</a:t>
            </a:r>
            <a:r>
              <a:rPr lang="cs-CZ" sz="2800" dirty="0" smtClean="0">
                <a:latin typeface="Calibri" pitchFamily="34"/>
              </a:rPr>
              <a:t> Serveru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Nastavení frekvence a délky opakování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Nastavení média plánu</a:t>
            </a:r>
          </a:p>
          <a:p>
            <a:pPr marL="457200" indent="-457200">
              <a:buClrTx/>
              <a:buFont typeface="Arial" pitchFamily="34" charset="0"/>
              <a:buChar char="•"/>
            </a:pPr>
            <a:r>
              <a:rPr lang="cs-CZ" sz="2800" dirty="0" smtClean="0">
                <a:latin typeface="Calibri" pitchFamily="34"/>
              </a:rPr>
              <a:t>Upozornění na přeplánování</a:t>
            </a:r>
            <a:endParaRPr lang="cs-CZ" sz="2800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9360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301886"/>
            <a:ext cx="774000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plán. – případ 1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928000" cy="4580741"/>
          </a:xfrm>
        </p:spPr>
        <p:txBody>
          <a:bodyPr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 fontAlgn="base">
              <a:buClrTx/>
              <a:buNone/>
            </a:pPr>
            <a:r>
              <a:rPr lang="cs-CZ" sz="2800" b="1" dirty="0" err="1" smtClean="0">
                <a:latin typeface="+mj-lt"/>
              </a:rPr>
              <a:t>Playlist</a:t>
            </a:r>
            <a:r>
              <a:rPr lang="cs-CZ" sz="2800" b="1" dirty="0" smtClean="0">
                <a:latin typeface="+mj-lt"/>
              </a:rPr>
              <a:t> </a:t>
            </a:r>
            <a:r>
              <a:rPr lang="cs-CZ" sz="2800" b="1" dirty="0">
                <a:latin typeface="+mj-lt"/>
              </a:rPr>
              <a:t>s využitím 60%, média se stejnou </a:t>
            </a:r>
            <a:r>
              <a:rPr lang="cs-CZ" sz="2800" b="1" dirty="0" smtClean="0">
                <a:latin typeface="+mj-lt"/>
              </a:rPr>
              <a:t>prioritou</a:t>
            </a:r>
          </a:p>
          <a:p>
            <a:pPr marL="72000" indent="0" fontAlgn="base">
              <a:buClrTx/>
              <a:buNone/>
            </a:pPr>
            <a:endParaRPr lang="cs-CZ" sz="2800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Chování </a:t>
            </a:r>
            <a:r>
              <a:rPr lang="cs-CZ" b="1" dirty="0">
                <a:latin typeface="+mj-lt"/>
              </a:rPr>
              <a:t>plánovače</a:t>
            </a:r>
            <a:r>
              <a:rPr lang="cs-CZ" b="1" dirty="0" smtClean="0">
                <a:latin typeface="+mj-lt"/>
              </a:rPr>
              <a:t>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při </a:t>
            </a:r>
            <a:r>
              <a:rPr lang="cs-CZ" sz="2400" b="1" dirty="0" err="1">
                <a:latin typeface="+mj-lt"/>
              </a:rPr>
              <a:t>podplánovaní</a:t>
            </a:r>
            <a:r>
              <a:rPr lang="cs-CZ" sz="2400" dirty="0">
                <a:latin typeface="+mj-lt"/>
              </a:rPr>
              <a:t> se nevyužije veškerý reklamní </a:t>
            </a:r>
            <a:r>
              <a:rPr lang="cs-CZ" sz="2400" dirty="0" smtClean="0">
                <a:latin typeface="+mj-lt"/>
              </a:rPr>
              <a:t>čas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navýšení četnosti </a:t>
            </a:r>
            <a:r>
              <a:rPr lang="cs-CZ" sz="2400" dirty="0">
                <a:latin typeface="+mj-lt"/>
              </a:rPr>
              <a:t>přehrávání všech médií rovnoměrně tak, aby vždy něco </a:t>
            </a:r>
            <a:r>
              <a:rPr lang="cs-CZ" sz="2400" dirty="0" smtClean="0">
                <a:latin typeface="+mj-lt"/>
              </a:rPr>
              <a:t>hrálo</a:t>
            </a:r>
            <a:endParaRPr lang="cs-CZ" sz="2400" b="1" dirty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Důsledek </a:t>
            </a:r>
            <a:r>
              <a:rPr lang="cs-CZ" b="1" dirty="0">
                <a:latin typeface="+mj-lt"/>
              </a:rPr>
              <a:t>plánování</a:t>
            </a:r>
            <a:r>
              <a:rPr lang="cs-CZ" b="1" dirty="0" smtClean="0">
                <a:latin typeface="+mj-lt"/>
              </a:rPr>
              <a:t>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při </a:t>
            </a:r>
            <a:r>
              <a:rPr lang="cs-CZ" sz="2400" dirty="0" err="1">
                <a:latin typeface="+mj-lt"/>
              </a:rPr>
              <a:t>podplánování</a:t>
            </a:r>
            <a:r>
              <a:rPr lang="cs-CZ" sz="2400" dirty="0">
                <a:latin typeface="+mj-lt"/>
              </a:rPr>
              <a:t> se může dané médium přehrát </a:t>
            </a:r>
            <a:r>
              <a:rPr lang="cs-CZ" sz="2400" b="1" dirty="0">
                <a:latin typeface="+mj-lt"/>
              </a:rPr>
              <a:t>vícekrát</a:t>
            </a:r>
            <a:r>
              <a:rPr lang="cs-CZ" sz="2400" dirty="0">
                <a:latin typeface="+mj-lt"/>
              </a:rPr>
              <a:t>, než bylo zákazníkem objednáno</a:t>
            </a: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09360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301886"/>
            <a:ext cx="774000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plán. – případ 2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9000816" cy="4026743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 fontAlgn="base">
              <a:buClrTx/>
              <a:buNone/>
            </a:pPr>
            <a:r>
              <a:rPr lang="pt-BR" sz="2800" b="1" dirty="0">
                <a:latin typeface="+mn-lt"/>
              </a:rPr>
              <a:t>Playlist s využitím 100%, média se stejnou nebo různou prioritou</a:t>
            </a:r>
            <a:r>
              <a:rPr lang="pt-BR" sz="2800" b="1" dirty="0" smtClean="0">
                <a:latin typeface="+mn-lt"/>
              </a:rPr>
              <a:t>.</a:t>
            </a:r>
            <a:endParaRPr lang="cs-CZ" sz="2800" b="1" dirty="0" smtClean="0">
              <a:latin typeface="+mn-lt"/>
            </a:endParaRPr>
          </a:p>
          <a:p>
            <a:pPr fontAlgn="base">
              <a:buClrTx/>
              <a:buFont typeface="Arial" pitchFamily="34" charset="0"/>
              <a:buChar char="•"/>
            </a:pPr>
            <a:endParaRPr lang="cs-CZ" sz="2700" dirty="0" smtClean="0">
              <a:latin typeface="+mn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Chování plánovače: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jelikož se využije reklamní čas beze zbytku, tak nezáleží na prioritě a </a:t>
            </a:r>
            <a:r>
              <a:rPr lang="cs-CZ" sz="2400" b="1" dirty="0">
                <a:latin typeface="+mj-lt"/>
              </a:rPr>
              <a:t>všechna média</a:t>
            </a:r>
            <a:r>
              <a:rPr lang="cs-CZ" sz="2400" dirty="0">
                <a:latin typeface="+mj-lt"/>
              </a:rPr>
              <a:t> se přehrají </a:t>
            </a:r>
            <a:r>
              <a:rPr lang="cs-CZ" sz="2400" b="1" dirty="0">
                <a:latin typeface="+mj-lt"/>
              </a:rPr>
              <a:t>s požadovanou četností</a:t>
            </a:r>
            <a:endParaRPr lang="cs-CZ" sz="2400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Důsledek plánování: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žádný</a:t>
            </a:r>
            <a:endParaRPr lang="cs-CZ" sz="2400" b="1" dirty="0" smtClean="0">
              <a:latin typeface="+mj-lt"/>
            </a:endParaRP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16858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301886"/>
            <a:ext cx="774000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plán. – případ 3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9000816" cy="4072910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 fontAlgn="base">
              <a:buClrTx/>
              <a:buNone/>
            </a:pPr>
            <a:r>
              <a:rPr lang="pt-BR" sz="2800" b="1" dirty="0">
                <a:latin typeface="+mj-lt"/>
              </a:rPr>
              <a:t>Playlist s využitím 120% (přeplánování), média se stejnou </a:t>
            </a:r>
            <a:r>
              <a:rPr lang="pt-BR" sz="2800" b="1" dirty="0" smtClean="0">
                <a:latin typeface="+mj-lt"/>
              </a:rPr>
              <a:t>prioritou</a:t>
            </a:r>
            <a:endParaRPr lang="cs-CZ" sz="2800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endParaRPr lang="cs-CZ" sz="2800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Chování plánovače: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se budou omezovat a četnost přehrávání se rovnoměrně a spravedlivě sníží na 100%</a:t>
            </a:r>
            <a:endParaRPr lang="cs-CZ" sz="2400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Důsledek </a:t>
            </a:r>
            <a:r>
              <a:rPr lang="cs-CZ" b="1" dirty="0">
                <a:latin typeface="+mj-lt"/>
              </a:rPr>
              <a:t>plánování</a:t>
            </a:r>
            <a:r>
              <a:rPr lang="cs-CZ" b="1" dirty="0" smtClean="0">
                <a:latin typeface="+mj-lt"/>
              </a:rPr>
              <a:t>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</a:t>
            </a:r>
            <a:r>
              <a:rPr lang="cs-CZ" sz="2400" b="1" dirty="0">
                <a:latin typeface="+mj-lt"/>
              </a:rPr>
              <a:t>budou omezena </a:t>
            </a:r>
            <a:r>
              <a:rPr lang="cs-CZ" sz="2400" dirty="0">
                <a:latin typeface="+mj-lt"/>
              </a:rPr>
              <a:t>v četnosti přehrávání</a:t>
            </a:r>
            <a:endParaRPr lang="cs-CZ" sz="2400" b="1" dirty="0" smtClean="0">
              <a:latin typeface="+mj-lt"/>
            </a:endParaRP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5326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301886"/>
            <a:ext cx="774000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plán. – případ 4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9000816" cy="4888518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 fontAlgn="base">
              <a:buClrTx/>
              <a:buNone/>
            </a:pPr>
            <a:r>
              <a:rPr lang="cs-CZ" sz="2800" b="1" dirty="0" err="1">
                <a:latin typeface="+mj-lt"/>
              </a:rPr>
              <a:t>Playlist</a:t>
            </a:r>
            <a:r>
              <a:rPr lang="cs-CZ" sz="2800" b="1" dirty="0">
                <a:latin typeface="+mj-lt"/>
              </a:rPr>
              <a:t> s využitím 130% (přeplánování), </a:t>
            </a:r>
            <a:r>
              <a:rPr lang="cs-CZ" sz="2800" b="1" dirty="0" smtClean="0">
                <a:latin typeface="+mj-lt"/>
              </a:rPr>
              <a:t>média s vyšší prioritou mají 70</a:t>
            </a:r>
            <a:r>
              <a:rPr lang="en-US" sz="2800" b="1" dirty="0" smtClean="0">
                <a:latin typeface="+mj-lt"/>
              </a:rPr>
              <a:t>%</a:t>
            </a:r>
            <a:r>
              <a:rPr lang="cs-CZ" sz="2800" b="1" dirty="0" smtClean="0">
                <a:latin typeface="+mj-lt"/>
              </a:rPr>
              <a:t>, ostatní média s nižší prioritou 60</a:t>
            </a:r>
            <a:r>
              <a:rPr lang="en-US" sz="2800" b="1" dirty="0" smtClean="0">
                <a:latin typeface="+mj-lt"/>
              </a:rPr>
              <a:t>%</a:t>
            </a:r>
          </a:p>
          <a:p>
            <a:pPr fontAlgn="base">
              <a:buClrTx/>
              <a:buFont typeface="Arial" pitchFamily="34" charset="0"/>
              <a:buChar char="•"/>
            </a:pPr>
            <a:endParaRPr lang="cs-CZ" sz="2800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Chování plánovače: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s vyšší prioritou se přehrají </a:t>
            </a:r>
            <a:r>
              <a:rPr lang="cs-CZ" sz="2400" b="1" dirty="0">
                <a:latin typeface="+mj-lt"/>
              </a:rPr>
              <a:t>vždy bez omezení </a:t>
            </a:r>
            <a:r>
              <a:rPr lang="cs-CZ" sz="2400" dirty="0">
                <a:latin typeface="+mj-lt"/>
              </a:rPr>
              <a:t>s požadovanou četností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s nižší prioritou se budou omezovat a četnost přehrávání se </a:t>
            </a:r>
            <a:r>
              <a:rPr lang="cs-CZ" sz="2400" b="1" dirty="0">
                <a:latin typeface="+mj-lt"/>
              </a:rPr>
              <a:t>rovnoměrně a spravedlivě sníží </a:t>
            </a:r>
            <a:r>
              <a:rPr lang="cs-CZ" sz="2400" dirty="0">
                <a:latin typeface="+mj-lt"/>
              </a:rPr>
              <a:t>tak, že vyplní zbývající </a:t>
            </a:r>
            <a:r>
              <a:rPr lang="cs-CZ" sz="2400" dirty="0" smtClean="0">
                <a:latin typeface="+mj-lt"/>
              </a:rPr>
              <a:t>čas</a:t>
            </a:r>
            <a:endParaRPr lang="en-US" sz="2400" dirty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Důsledek </a:t>
            </a:r>
            <a:r>
              <a:rPr lang="cs-CZ" b="1" dirty="0">
                <a:latin typeface="+mj-lt"/>
              </a:rPr>
              <a:t>plánování</a:t>
            </a:r>
            <a:r>
              <a:rPr lang="cs-CZ" b="1" dirty="0" smtClean="0">
                <a:latin typeface="+mj-lt"/>
              </a:rPr>
              <a:t>:</a:t>
            </a:r>
          </a:p>
          <a:p>
            <a:pPr lvl="1" fontAlgn="base">
              <a:buClrTx/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s </a:t>
            </a:r>
            <a:r>
              <a:rPr lang="cs-CZ" sz="2400" b="1" dirty="0">
                <a:latin typeface="+mj-lt"/>
              </a:rPr>
              <a:t>nižší prioritou budou omezena </a:t>
            </a:r>
            <a:r>
              <a:rPr lang="cs-CZ" sz="2400" dirty="0">
                <a:latin typeface="+mj-lt"/>
              </a:rPr>
              <a:t>v četnosti přehrávání</a:t>
            </a:r>
            <a:endParaRPr lang="cs-CZ" sz="2400" b="1" dirty="0" smtClean="0">
              <a:latin typeface="+mj-lt"/>
            </a:endParaRPr>
          </a:p>
          <a:p>
            <a:pPr marL="0" lvl="0" indent="0"/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5326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301886"/>
            <a:ext cx="7740000" cy="677108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Dynamické plán. – případ 5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9000816" cy="5509200"/>
          </a:xfrm>
        </p:spPr>
        <p:txBody>
          <a:bodyPr wrap="square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 fontAlgn="base">
              <a:buClrTx/>
              <a:buNone/>
            </a:pPr>
            <a:r>
              <a:rPr lang="cs-CZ" sz="2600" b="1" dirty="0" err="1">
                <a:latin typeface="+mn-lt"/>
              </a:rPr>
              <a:t>Playlist</a:t>
            </a:r>
            <a:r>
              <a:rPr lang="cs-CZ" sz="2600" b="1" dirty="0">
                <a:latin typeface="+mn-lt"/>
              </a:rPr>
              <a:t> s využitím 180</a:t>
            </a:r>
            <a:r>
              <a:rPr lang="cs-CZ" sz="2600" b="1" dirty="0" smtClean="0">
                <a:latin typeface="+mn-lt"/>
              </a:rPr>
              <a:t>%, třetina médií </a:t>
            </a:r>
            <a:r>
              <a:rPr lang="cs-CZ" sz="2600" b="1" dirty="0">
                <a:latin typeface="+mn-lt"/>
              </a:rPr>
              <a:t>má vyšší prioritu </a:t>
            </a:r>
            <a:r>
              <a:rPr lang="cs-CZ" sz="2600" b="1" dirty="0" smtClean="0">
                <a:latin typeface="+mn-lt"/>
              </a:rPr>
              <a:t>(70%), </a:t>
            </a:r>
            <a:r>
              <a:rPr lang="cs-CZ" sz="2600" b="1" dirty="0">
                <a:latin typeface="+mn-lt"/>
              </a:rPr>
              <a:t>druhá </a:t>
            </a:r>
            <a:r>
              <a:rPr lang="cs-CZ" sz="2600" b="1" dirty="0" smtClean="0">
                <a:latin typeface="+mn-lt"/>
              </a:rPr>
              <a:t>třetina </a:t>
            </a:r>
            <a:r>
              <a:rPr lang="cs-CZ" sz="2600" b="1" dirty="0">
                <a:latin typeface="+mn-lt"/>
              </a:rPr>
              <a:t>střední prioritu </a:t>
            </a:r>
            <a:r>
              <a:rPr lang="cs-CZ" sz="2600" b="1" dirty="0" smtClean="0">
                <a:latin typeface="+mn-lt"/>
              </a:rPr>
              <a:t>(60</a:t>
            </a:r>
            <a:r>
              <a:rPr lang="cs-CZ" sz="2600" b="1" dirty="0">
                <a:latin typeface="+mn-lt"/>
              </a:rPr>
              <a:t>%) a třetí </a:t>
            </a:r>
            <a:r>
              <a:rPr lang="cs-CZ" sz="2600" b="1" dirty="0" smtClean="0">
                <a:latin typeface="+mn-lt"/>
              </a:rPr>
              <a:t>třetina </a:t>
            </a:r>
            <a:r>
              <a:rPr lang="cs-CZ" sz="2600" b="1" dirty="0">
                <a:latin typeface="+mn-lt"/>
              </a:rPr>
              <a:t>nižší prioritu </a:t>
            </a:r>
            <a:r>
              <a:rPr lang="cs-CZ" sz="2600" b="1" dirty="0" smtClean="0">
                <a:latin typeface="+mn-lt"/>
              </a:rPr>
              <a:t>(50%)</a:t>
            </a:r>
            <a:endParaRPr lang="cs-CZ" sz="2800" b="1" dirty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Chování plánovače:</a:t>
            </a:r>
          </a:p>
          <a:p>
            <a:pPr lvl="1" fontAlgn="base">
              <a:buFont typeface="Arial" pitchFamily="34" charset="0"/>
              <a:buChar char="•"/>
            </a:pPr>
            <a:r>
              <a:rPr lang="cs-CZ" sz="2400" dirty="0">
                <a:latin typeface="+mn-lt"/>
              </a:rPr>
              <a:t>média s </a:t>
            </a:r>
            <a:r>
              <a:rPr lang="cs-CZ" sz="2400" b="1" dirty="0">
                <a:latin typeface="+mn-lt"/>
              </a:rPr>
              <a:t>vyšší prioritou </a:t>
            </a:r>
            <a:r>
              <a:rPr lang="cs-CZ" sz="2400" dirty="0">
                <a:latin typeface="+mn-lt"/>
              </a:rPr>
              <a:t>se přehrají </a:t>
            </a:r>
            <a:r>
              <a:rPr lang="cs-CZ" sz="2400" b="1" dirty="0">
                <a:latin typeface="+mn-lt"/>
              </a:rPr>
              <a:t>vždy</a:t>
            </a:r>
            <a:r>
              <a:rPr lang="cs-CZ" sz="2400" dirty="0">
                <a:latin typeface="+mn-lt"/>
              </a:rPr>
              <a:t> bez </a:t>
            </a:r>
            <a:r>
              <a:rPr lang="cs-CZ" sz="2400" dirty="0" smtClean="0">
                <a:latin typeface="+mn-lt"/>
              </a:rPr>
              <a:t>omezení</a:t>
            </a:r>
          </a:p>
          <a:p>
            <a:pPr lvl="1" fontAlgn="base"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média </a:t>
            </a:r>
            <a:r>
              <a:rPr lang="cs-CZ" sz="2400" dirty="0">
                <a:latin typeface="+mn-lt"/>
              </a:rPr>
              <a:t>se </a:t>
            </a:r>
            <a:r>
              <a:rPr lang="cs-CZ" sz="2400" b="1" dirty="0">
                <a:latin typeface="+mn-lt"/>
              </a:rPr>
              <a:t>střední prioritou se budou omezovat </a:t>
            </a:r>
            <a:r>
              <a:rPr lang="cs-CZ" sz="2400" dirty="0">
                <a:latin typeface="+mn-lt"/>
              </a:rPr>
              <a:t>a četnost přehrávání se rovnoměrně a spravedlivě </a:t>
            </a:r>
            <a:r>
              <a:rPr lang="cs-CZ" sz="2400" dirty="0" smtClean="0">
                <a:latin typeface="+mn-lt"/>
              </a:rPr>
              <a:t>sníží</a:t>
            </a:r>
          </a:p>
          <a:p>
            <a:pPr lvl="1" fontAlgn="base"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média </a:t>
            </a:r>
            <a:r>
              <a:rPr lang="cs-CZ" sz="2400" dirty="0">
                <a:latin typeface="+mn-lt"/>
              </a:rPr>
              <a:t>s nízkou prioritou se </a:t>
            </a:r>
            <a:r>
              <a:rPr lang="cs-CZ" sz="2400" b="1" dirty="0">
                <a:latin typeface="+mn-lt"/>
              </a:rPr>
              <a:t>nepřehrají nikdy</a:t>
            </a:r>
            <a:r>
              <a:rPr lang="cs-CZ" sz="2400" dirty="0">
                <a:latin typeface="+mn-lt"/>
              </a:rPr>
              <a:t>, protože součet souhrnných zatížení předchozích dvou priorit je větší než 100</a:t>
            </a:r>
            <a:r>
              <a:rPr lang="cs-CZ" sz="2400" dirty="0" smtClean="0">
                <a:latin typeface="+mn-lt"/>
              </a:rPr>
              <a:t>%</a:t>
            </a:r>
            <a:endParaRPr lang="cs-CZ" b="1" dirty="0" smtClean="0">
              <a:latin typeface="+mj-lt"/>
            </a:endParaRPr>
          </a:p>
          <a:p>
            <a:pPr fontAlgn="base">
              <a:buClrTx/>
              <a:buFont typeface="Arial" pitchFamily="34" charset="0"/>
              <a:buChar char="•"/>
            </a:pPr>
            <a:r>
              <a:rPr lang="cs-CZ" b="1" dirty="0" smtClean="0">
                <a:latin typeface="+mj-lt"/>
              </a:rPr>
              <a:t>Důsledek </a:t>
            </a:r>
            <a:r>
              <a:rPr lang="cs-CZ" b="1" dirty="0">
                <a:latin typeface="+mj-lt"/>
              </a:rPr>
              <a:t>plánování</a:t>
            </a:r>
            <a:r>
              <a:rPr lang="cs-CZ" b="1" dirty="0" smtClean="0">
                <a:latin typeface="+mj-lt"/>
              </a:rPr>
              <a:t>:</a:t>
            </a:r>
          </a:p>
          <a:p>
            <a:pPr lvl="1" fontAlgn="base"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se střední prioritou budou omezena v četnosti přehrávání</a:t>
            </a:r>
          </a:p>
          <a:p>
            <a:pPr lvl="1" fontAlgn="base">
              <a:buFont typeface="Arial" pitchFamily="34" charset="0"/>
              <a:buChar char="•"/>
            </a:pPr>
            <a:r>
              <a:rPr lang="cs-CZ" sz="2400" dirty="0">
                <a:latin typeface="+mj-lt"/>
              </a:rPr>
              <a:t>média s prioritou nižší než priorita, u níž součet souhrnných zatížení poprvé přesáhne 100</a:t>
            </a:r>
            <a:r>
              <a:rPr lang="cs-CZ" sz="2400" dirty="0" smtClean="0">
                <a:latin typeface="+mj-lt"/>
              </a:rPr>
              <a:t>% se </a:t>
            </a:r>
            <a:r>
              <a:rPr lang="cs-CZ" sz="2400" dirty="0">
                <a:latin typeface="+mj-lt"/>
              </a:rPr>
              <a:t>nepřehrají </a:t>
            </a:r>
            <a:r>
              <a:rPr lang="cs-CZ" sz="2400" dirty="0" smtClean="0">
                <a:latin typeface="+mj-lt"/>
              </a:rPr>
              <a:t>vůbec</a:t>
            </a:r>
            <a:endParaRPr lang="cs-CZ" dirty="0">
              <a:latin typeface="Calibri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5326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Další funkce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928000" cy="4647426"/>
          </a:xfrm>
        </p:spPr>
        <p:txBody>
          <a:bodyPr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>
              <a:buClrTx/>
              <a:buNone/>
            </a:pPr>
            <a:r>
              <a:rPr lang="cs-CZ" sz="2800" b="1" dirty="0" smtClean="0">
                <a:latin typeface="+mj-lt"/>
              </a:rPr>
              <a:t>Vložené </a:t>
            </a:r>
            <a:r>
              <a:rPr lang="cs-CZ" sz="2800" b="1" dirty="0" err="1">
                <a:latin typeface="+mj-lt"/>
              </a:rPr>
              <a:t>playlisty</a:t>
            </a:r>
            <a:endParaRPr lang="cs-CZ" sz="2800" dirty="0" smtClean="0">
              <a:effectLst/>
              <a:latin typeface="+mj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obklopení </a:t>
            </a:r>
            <a:r>
              <a:rPr lang="cs-CZ" sz="2400" dirty="0">
                <a:latin typeface="+mj-lt"/>
              </a:rPr>
              <a:t>určitého spotu pevně danými médií</a:t>
            </a:r>
            <a:endParaRPr lang="cs-CZ" sz="2400" dirty="0" smtClean="0">
              <a:effectLst/>
              <a:latin typeface="+mj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reklamní </a:t>
            </a:r>
            <a:r>
              <a:rPr lang="cs-CZ" sz="2400" dirty="0">
                <a:latin typeface="+mj-lt"/>
              </a:rPr>
              <a:t>spot – počasí – reklamní spot</a:t>
            </a:r>
            <a:endParaRPr lang="cs-CZ" sz="2400" dirty="0" smtClean="0">
              <a:effectLst/>
              <a:latin typeface="+mj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err="1" smtClean="0">
                <a:latin typeface="+mj-lt"/>
              </a:rPr>
              <a:t>Ki-Wi</a:t>
            </a:r>
            <a:r>
              <a:rPr lang="cs-CZ" sz="2400" dirty="0" smtClean="0">
                <a:latin typeface="+mj-lt"/>
              </a:rPr>
              <a:t> </a:t>
            </a:r>
            <a:r>
              <a:rPr lang="cs-CZ" sz="2400" dirty="0" err="1">
                <a:latin typeface="+mj-lt"/>
              </a:rPr>
              <a:t>Player</a:t>
            </a:r>
            <a:r>
              <a:rPr lang="cs-CZ" sz="2400" dirty="0">
                <a:latin typeface="+mj-lt"/>
              </a:rPr>
              <a:t> zajišťuje, že se tyto tři spoty nerozdělí</a:t>
            </a:r>
            <a:endParaRPr lang="cs-CZ" sz="2400" dirty="0" smtClean="0">
              <a:effectLst/>
              <a:latin typeface="+mj-lt"/>
            </a:endParaRPr>
          </a:p>
          <a:p>
            <a:pPr marL="72000" indent="0">
              <a:buClrTx/>
              <a:buNone/>
            </a:pPr>
            <a:endParaRPr lang="cs-CZ" sz="2800" dirty="0">
              <a:latin typeface="+mj-lt"/>
            </a:endParaRPr>
          </a:p>
          <a:p>
            <a:pPr marL="72000" indent="0">
              <a:buClrTx/>
              <a:buNone/>
            </a:pPr>
            <a:r>
              <a:rPr lang="cs-CZ" sz="2800" b="1" dirty="0" err="1" smtClean="0">
                <a:latin typeface="+mj-lt"/>
              </a:rPr>
              <a:t>Tagování</a:t>
            </a:r>
            <a:r>
              <a:rPr lang="cs-CZ" sz="2800" b="1" dirty="0" smtClean="0">
                <a:latin typeface="+mj-lt"/>
              </a:rPr>
              <a:t> </a:t>
            </a:r>
            <a:r>
              <a:rPr lang="cs-CZ" sz="2800" b="1" dirty="0">
                <a:latin typeface="+mj-lt"/>
              </a:rPr>
              <a:t>médií</a:t>
            </a:r>
            <a:endParaRPr lang="cs-CZ" sz="2800" dirty="0" smtClean="0">
              <a:effectLst/>
              <a:latin typeface="+mj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označení </a:t>
            </a:r>
            <a:r>
              <a:rPr lang="cs-CZ" sz="2400" dirty="0">
                <a:latin typeface="+mj-lt"/>
              </a:rPr>
              <a:t>média značkou (</a:t>
            </a:r>
            <a:r>
              <a:rPr lang="cs-CZ" sz="2400" dirty="0" err="1">
                <a:latin typeface="+mj-lt"/>
              </a:rPr>
              <a:t>tagem</a:t>
            </a:r>
            <a:r>
              <a:rPr lang="cs-CZ" sz="2400" dirty="0">
                <a:latin typeface="+mj-lt"/>
              </a:rPr>
              <a:t>)</a:t>
            </a:r>
            <a:endParaRPr lang="cs-CZ" sz="2400" dirty="0" smtClean="0">
              <a:effectLst/>
              <a:latin typeface="+mj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zajištění</a:t>
            </a:r>
            <a:r>
              <a:rPr lang="cs-CZ" sz="2400" dirty="0">
                <a:latin typeface="+mj-lt"/>
              </a:rPr>
              <a:t>, že média se stejnou značkou nejsou přehrávána po sobě</a:t>
            </a:r>
            <a:endParaRPr lang="cs-CZ" sz="2400" dirty="0" smtClean="0">
              <a:effectLst/>
              <a:latin typeface="+mj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j-lt"/>
              </a:rPr>
              <a:t>zamezení </a:t>
            </a:r>
            <a:r>
              <a:rPr lang="cs-CZ" sz="2400" dirty="0">
                <a:latin typeface="+mj-lt"/>
              </a:rPr>
              <a:t>reklam dvou různých výrobců podobného zaměření</a:t>
            </a:r>
            <a:endParaRPr lang="cs-CZ" sz="2400" dirty="0" smtClean="0">
              <a:effectLst/>
              <a:latin typeface="+mj-lt"/>
            </a:endParaRPr>
          </a:p>
          <a:p>
            <a:pPr marL="342900" lvl="0" indent="-342900">
              <a:buClrTx/>
              <a:buFont typeface="Arial" pitchFamily="34" charset="0"/>
              <a:buChar char="•"/>
            </a:pP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114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Další funkce</a:t>
            </a:r>
            <a:endParaRPr lang="cs-CZ" b="1" dirty="0">
              <a:latin typeface="Calibri" pitchFamily="34"/>
            </a:endParaRP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4294967295"/>
          </p:nvPr>
        </p:nvSpPr>
        <p:spPr>
          <a:xfrm>
            <a:off x="576000" y="1296000"/>
            <a:ext cx="8928000" cy="3872855"/>
          </a:xfrm>
        </p:spPr>
        <p:txBody>
          <a:bodyPr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>
              <a:buClrTx/>
              <a:buNone/>
            </a:pPr>
            <a:r>
              <a:rPr lang="cs-CZ" sz="2800" b="1" dirty="0" smtClean="0">
                <a:latin typeface="+mn-lt"/>
              </a:rPr>
              <a:t>Mimořádné spoty</a:t>
            </a:r>
            <a:endParaRPr lang="cs-CZ" sz="28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b="1" dirty="0" smtClean="0">
                <a:latin typeface="+mn-lt"/>
              </a:rPr>
              <a:t>okamžité </a:t>
            </a:r>
            <a:r>
              <a:rPr lang="cs-CZ" sz="2400" b="1" dirty="0">
                <a:latin typeface="+mn-lt"/>
              </a:rPr>
              <a:t>přerušení přehrávání</a:t>
            </a:r>
            <a:r>
              <a:rPr lang="cs-CZ" sz="2400" dirty="0">
                <a:latin typeface="+mn-lt"/>
              </a:rPr>
              <a:t> určitým obsahem v předem definovaný </a:t>
            </a:r>
            <a:r>
              <a:rPr lang="cs-CZ" sz="2400" dirty="0" smtClean="0">
                <a:latin typeface="+mn-lt"/>
              </a:rPr>
              <a:t>čas</a:t>
            </a:r>
          </a:p>
          <a:p>
            <a:pPr lvl="1">
              <a:buClrTx/>
              <a:buFont typeface="Arial" pitchFamily="34" charset="0"/>
              <a:buChar char="•"/>
            </a:pP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vložit </a:t>
            </a:r>
            <a:r>
              <a:rPr lang="cs-CZ" sz="2400" dirty="0">
                <a:latin typeface="+mn-lt"/>
              </a:rPr>
              <a:t>reklamu na vybranou restauraci denně pouze v 11:15 hod, 12:15 hod a 13:15 hod, když se podává denní menu</a:t>
            </a:r>
            <a:endParaRPr lang="cs-CZ" sz="2400" dirty="0" smtClean="0">
              <a:effectLst/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endParaRPr lang="cs-CZ" sz="2400" dirty="0" smtClean="0">
              <a:latin typeface="+mn-lt"/>
            </a:endParaRPr>
          </a:p>
          <a:p>
            <a:pPr lvl="1">
              <a:buClrTx/>
              <a:buFont typeface="Arial" pitchFamily="34" charset="0"/>
              <a:buChar char="•"/>
            </a:pPr>
            <a:r>
              <a:rPr lang="cs-CZ" sz="2400" dirty="0" smtClean="0">
                <a:latin typeface="+mn-lt"/>
              </a:rPr>
              <a:t>při </a:t>
            </a:r>
            <a:r>
              <a:rPr lang="cs-CZ" sz="2400" dirty="0">
                <a:latin typeface="+mn-lt"/>
              </a:rPr>
              <a:t>přerušení dojde k pozastavení aktuálně nastaveného obsahu</a:t>
            </a:r>
            <a:endParaRPr lang="cs-CZ" sz="2400" dirty="0" smtClean="0">
              <a:effectLst/>
              <a:latin typeface="+mn-lt"/>
            </a:endParaRPr>
          </a:p>
          <a:p>
            <a:pPr marL="342900" lvl="0" indent="-342900">
              <a:buClrTx/>
              <a:buFont typeface="Arial" pitchFamily="34" charset="0"/>
              <a:buChar char="•"/>
            </a:pPr>
            <a:endParaRPr lang="cs-CZ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380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Plánovaní – komplexní příklad</a:t>
            </a:r>
            <a:endParaRPr lang="cs-CZ" b="1" dirty="0">
              <a:latin typeface="Calibri" pitchFamily="34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00" y="1043533"/>
            <a:ext cx="568962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13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Plánovaní – shrnutí</a:t>
            </a:r>
            <a:endParaRPr lang="cs-CZ" b="1" dirty="0">
              <a:latin typeface="Calibri" pitchFamily="34"/>
            </a:endParaRPr>
          </a:p>
        </p:txBody>
      </p:sp>
      <p:sp>
        <p:nvSpPr>
          <p:cNvPr id="4" name="Zástupný symbol pro text 2"/>
          <p:cNvSpPr txBox="1">
            <a:spLocks/>
          </p:cNvSpPr>
          <p:nvPr/>
        </p:nvSpPr>
        <p:spPr>
          <a:xfrm>
            <a:off x="611817" y="1281067"/>
            <a:ext cx="8928000" cy="49346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 rtl="0" hangingPunct="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>
              <a:buClrTx/>
              <a:buNone/>
            </a:pPr>
            <a:r>
              <a:rPr lang="cs-CZ" sz="2800" b="1" dirty="0" smtClean="0">
                <a:latin typeface="+mn-lt"/>
              </a:rPr>
              <a:t>Dvě úrovně plánování</a:t>
            </a:r>
          </a:p>
          <a:p>
            <a:pPr marL="360000" lvl="1" indent="0">
              <a:buClrTx/>
              <a:buNone/>
            </a:pPr>
            <a:r>
              <a:rPr lang="cs-CZ" sz="2400" b="1" dirty="0" smtClean="0">
                <a:latin typeface="+mn-lt"/>
              </a:rPr>
              <a:t>Obrazovka</a:t>
            </a:r>
          </a:p>
          <a:p>
            <a:pPr lvl="2">
              <a:buClrTx/>
              <a:buFont typeface="Arial" pitchFamily="34" charset="0"/>
              <a:buChar char="•"/>
            </a:pPr>
            <a:r>
              <a:rPr lang="cs-CZ" dirty="0" smtClean="0">
                <a:latin typeface="+mn-lt"/>
              </a:rPr>
              <a:t>Ruční</a:t>
            </a:r>
          </a:p>
          <a:p>
            <a:pPr lvl="2">
              <a:buClrTx/>
              <a:buFont typeface="Arial" pitchFamily="34" charset="0"/>
              <a:buChar char="•"/>
            </a:pPr>
            <a:r>
              <a:rPr lang="cs-CZ" dirty="0" smtClean="0">
                <a:latin typeface="+mn-lt"/>
              </a:rPr>
              <a:t>Automatické</a:t>
            </a:r>
          </a:p>
          <a:p>
            <a:pPr marL="360000" lvl="1" indent="0">
              <a:buClrTx/>
              <a:buNone/>
            </a:pPr>
            <a:r>
              <a:rPr lang="cs-CZ" sz="2400" b="1" dirty="0" err="1" smtClean="0">
                <a:latin typeface="+mn-lt"/>
              </a:rPr>
              <a:t>Playlist</a:t>
            </a:r>
            <a:endParaRPr lang="cs-CZ" sz="2400" b="1" dirty="0" smtClean="0">
              <a:latin typeface="+mn-lt"/>
            </a:endParaRPr>
          </a:p>
          <a:p>
            <a:pPr lvl="2">
              <a:buClrTx/>
              <a:buFont typeface="Arial" pitchFamily="34" charset="0"/>
              <a:buChar char="•"/>
            </a:pPr>
            <a:r>
              <a:rPr lang="cs-CZ" dirty="0" smtClean="0">
                <a:latin typeface="+mn-lt"/>
              </a:rPr>
              <a:t>Média plány</a:t>
            </a:r>
          </a:p>
          <a:p>
            <a:pPr lvl="2">
              <a:buClrTx/>
              <a:buFont typeface="Arial" pitchFamily="34" charset="0"/>
              <a:buChar char="•"/>
            </a:pPr>
            <a:r>
              <a:rPr lang="cs-CZ" dirty="0" smtClean="0">
                <a:latin typeface="+mn-lt"/>
              </a:rPr>
              <a:t>Dynamické plánování</a:t>
            </a:r>
          </a:p>
          <a:p>
            <a:pPr lvl="3">
              <a:buClrTx/>
              <a:buFont typeface="Arial" pitchFamily="34" charset="0"/>
              <a:buChar char="•"/>
            </a:pPr>
            <a:r>
              <a:rPr lang="cs-CZ" sz="2400" dirty="0">
                <a:latin typeface="+mn-lt"/>
              </a:rPr>
              <a:t>Inteligentní </a:t>
            </a:r>
            <a:r>
              <a:rPr lang="cs-CZ" sz="2400" dirty="0" smtClean="0">
                <a:latin typeface="+mn-lt"/>
              </a:rPr>
              <a:t>algoritmus</a:t>
            </a:r>
          </a:p>
          <a:p>
            <a:pPr marL="360000" lvl="1" indent="0">
              <a:buClrTx/>
              <a:buNone/>
            </a:pPr>
            <a:endParaRPr lang="cs-CZ" dirty="0" smtClean="0">
              <a:latin typeface="+mj-lt"/>
            </a:endParaRPr>
          </a:p>
          <a:p>
            <a:pPr marL="72000" indent="0">
              <a:buClrTx/>
              <a:buNone/>
            </a:pPr>
            <a:r>
              <a:rPr lang="cs-CZ" sz="2800" b="1" dirty="0" smtClean="0">
                <a:latin typeface="+mj-lt"/>
              </a:rPr>
              <a:t>Další funkce</a:t>
            </a:r>
            <a:endParaRPr lang="cs-CZ" sz="28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77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 idx="4294967295"/>
          </p:nvPr>
        </p:nvSpPr>
        <p:spPr>
          <a:xfrm>
            <a:off x="540000" y="298800"/>
            <a:ext cx="7740000" cy="68328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216000" lvl="0" indent="-360000" algn="l">
              <a:buNone/>
            </a:pPr>
            <a:r>
              <a:rPr lang="cs-CZ" b="1" dirty="0" smtClean="0">
                <a:latin typeface="Calibri" pitchFamily="34"/>
              </a:rPr>
              <a:t>Závěr</a:t>
            </a:r>
            <a:endParaRPr lang="cs-CZ" b="1" dirty="0">
              <a:latin typeface="Calibri" pitchFamily="34"/>
            </a:endParaRPr>
          </a:p>
        </p:txBody>
      </p:sp>
      <p:sp>
        <p:nvSpPr>
          <p:cNvPr id="4" name="Zástupný symbol pro text 2"/>
          <p:cNvSpPr txBox="1">
            <a:spLocks/>
          </p:cNvSpPr>
          <p:nvPr/>
        </p:nvSpPr>
        <p:spPr>
          <a:xfrm>
            <a:off x="611817" y="1281067"/>
            <a:ext cx="8928000" cy="27084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defPPr marL="504000" marR="0" lvl="0" indent="-43200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None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504000" marR="0" lvl="0" indent="-432000" rtl="0" hangingPunct="0">
              <a:spcBef>
                <a:spcPts val="0"/>
              </a:spcBef>
              <a:spcAft>
                <a:spcPts val="845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792000" marR="0" lvl="1" indent="-432000">
              <a:spcBef>
                <a:spcPts val="0"/>
              </a:spcBef>
              <a:spcAft>
                <a:spcPts val="567"/>
              </a:spcAft>
              <a:buClr>
                <a:srgbClr val="000000"/>
              </a:buClr>
              <a:buSzPct val="45000"/>
              <a:buFont typeface="StarSymbol"/>
              <a:buChar char=""/>
              <a:tabLst/>
              <a:defRPr lang="cs-CZ" sz="28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080000" marR="0" lvl="2" indent="-432000">
              <a:spcBef>
                <a:spcPts val="0"/>
              </a:spcBef>
              <a:spcAft>
                <a:spcPts val="850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4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368000" marR="0" lvl="3" indent="-432000">
              <a:spcBef>
                <a:spcPts val="0"/>
              </a:spcBef>
              <a:spcAft>
                <a:spcPts val="567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1656000" marR="0" lvl="4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1944000" marR="0" lvl="5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2232000" marR="0" lvl="6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2520000" marR="0" lvl="7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2808000" marR="0" lvl="8" indent="-432000">
              <a:spcBef>
                <a:spcPts val="0"/>
              </a:spcBef>
              <a:spcAft>
                <a:spcPts val="283"/>
              </a:spcAft>
              <a:buClr>
                <a:srgbClr val="99284C"/>
              </a:buClr>
              <a:buSzPct val="75000"/>
              <a:buFont typeface="StarSymbol" pitchFamily="2"/>
              <a:buChar char=""/>
              <a:tabLst/>
              <a:defRPr lang="cs-CZ" sz="2000" b="0" i="0" u="none" strike="noStrike">
                <a:ln>
                  <a:noFill/>
                </a:ln>
                <a:solidFill>
                  <a:srgbClr val="000000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marL="72000" indent="0" algn="ctr">
              <a:buClrTx/>
              <a:buNone/>
            </a:pPr>
            <a:endParaRPr lang="cs-CZ" sz="3600" b="1" dirty="0" smtClean="0">
              <a:latin typeface="+mn-lt"/>
            </a:endParaRPr>
          </a:p>
          <a:p>
            <a:pPr marL="72000" indent="0" algn="ctr">
              <a:buClrTx/>
              <a:buNone/>
            </a:pPr>
            <a:endParaRPr lang="cs-CZ" sz="3600" b="1" dirty="0">
              <a:latin typeface="+mn-lt"/>
            </a:endParaRPr>
          </a:p>
          <a:p>
            <a:pPr marL="72000" indent="0" algn="ctr">
              <a:buClrTx/>
              <a:buNone/>
            </a:pPr>
            <a:endParaRPr lang="cs-CZ" sz="3600" b="1" dirty="0" smtClean="0">
              <a:latin typeface="+mn-lt"/>
            </a:endParaRPr>
          </a:p>
          <a:p>
            <a:pPr marL="72000" indent="0" algn="ctr">
              <a:buClrTx/>
              <a:buNone/>
            </a:pPr>
            <a:r>
              <a:rPr lang="cs-CZ" sz="4800" b="1" dirty="0" smtClean="0">
                <a:latin typeface="+mn-lt"/>
              </a:rPr>
              <a:t>Děkuji za pozornost</a:t>
            </a:r>
            <a:endParaRPr lang="cs-CZ" sz="48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6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s-novelty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-blackandwhit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../../../../../../Program%20Files%20(x86)/LibreOffice%203.4/Basis/share/template/en-US/presnt/prs-novelty.otp</Template>
  <TotalTime>2363</TotalTime>
  <Words>673</Words>
  <Application>Microsoft Office PowerPoint</Application>
  <PresentationFormat>Vlastní</PresentationFormat>
  <Paragraphs>123</Paragraphs>
  <Slides>18</Slides>
  <Notes>18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18</vt:i4>
      </vt:variant>
    </vt:vector>
  </HeadingPairs>
  <TitlesOfParts>
    <vt:vector size="20" baseType="lpstr">
      <vt:lpstr>prs-novelty</vt:lpstr>
      <vt:lpstr>lyt-blackandwhite</vt:lpstr>
      <vt:lpstr>Ki-Wi Digital</vt:lpstr>
      <vt:lpstr>Program prezentace</vt:lpstr>
      <vt:lpstr>Principy plánování</vt:lpstr>
      <vt:lpstr>Plánování: úroveň obrazovky</vt:lpstr>
      <vt:lpstr>Plánování: úroveň playlistu</vt:lpstr>
      <vt:lpstr>Plánování: úroveň playlistu</vt:lpstr>
      <vt:lpstr>Dynamické plánování - příklad</vt:lpstr>
      <vt:lpstr>Dynamické plán. – Ki-Wi Server </vt:lpstr>
      <vt:lpstr>Dynamické plán. – případ 1</vt:lpstr>
      <vt:lpstr>Dynamické plán. – případ 2</vt:lpstr>
      <vt:lpstr>Dynamické plán. – případ 3</vt:lpstr>
      <vt:lpstr>Dynamické plán. – případ 4</vt:lpstr>
      <vt:lpstr>Dynamické plán. – případ 5</vt:lpstr>
      <vt:lpstr>Další funkce</vt:lpstr>
      <vt:lpstr>Další funkce</vt:lpstr>
      <vt:lpstr>Plánovaní – komplexní příklad</vt:lpstr>
      <vt:lpstr>Plánovaní – shrnutí</vt:lpstr>
      <vt:lpstr>Závěr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a New Product</dc:title>
  <dc:creator>esner</dc:creator>
  <dc:description>General introduction of a new product taking customer wishes into account</dc:description>
  <cp:lastModifiedBy>Oldřich Ešner</cp:lastModifiedBy>
  <cp:revision>47</cp:revision>
  <dcterms:created xsi:type="dcterms:W3CDTF">2011-12-07T09:48:37Z</dcterms:created>
  <dcterms:modified xsi:type="dcterms:W3CDTF">2012-02-14T15:02:44Z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0">
    <vt:lpwstr/>
  </property>
  <property fmtid="{D5CDD505-2E9C-101B-9397-08002B2CF9AE}" pid="3" name="Info 1">
    <vt:lpwstr/>
  </property>
  <property fmtid="{D5CDD505-2E9C-101B-9397-08002B2CF9AE}" pid="4" name="Info 2">
    <vt:lpwstr/>
  </property>
  <property fmtid="{D5CDD505-2E9C-101B-9397-08002B2CF9AE}" pid="5" name="Info 3">
    <vt:lpwstr/>
  </property>
</Properties>
</file>