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3726" r:id="rId2"/>
    <p:sldMasterId id="2147483738" r:id="rId3"/>
  </p:sldMasterIdLst>
  <p:sldIdLst>
    <p:sldId id="265" r:id="rId4"/>
    <p:sldId id="266" r:id="rId5"/>
    <p:sldId id="268" r:id="rId6"/>
    <p:sldId id="281" r:id="rId7"/>
    <p:sldId id="282" r:id="rId8"/>
    <p:sldId id="284" r:id="rId9"/>
    <p:sldId id="285" r:id="rId10"/>
    <p:sldId id="286" r:id="rId11"/>
    <p:sldId id="267" r:id="rId12"/>
    <p:sldId id="269" r:id="rId13"/>
    <p:sldId id="271" r:id="rId14"/>
    <p:sldId id="272" r:id="rId15"/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8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7F1C-8321-4AAB-9DFE-144358DD74C9}" type="datetimeFigureOut">
              <a:rPr lang="cs-CZ" smtClean="0"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0374-A9CB-4792-A441-43EF3CB1DF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480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7F1C-8321-4AAB-9DFE-144358DD74C9}" type="datetimeFigureOut">
              <a:rPr lang="cs-CZ" smtClean="0"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0374-A9CB-4792-A441-43EF3CB1DF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042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7F1C-8321-4AAB-9DFE-144358DD74C9}" type="datetimeFigureOut">
              <a:rPr lang="cs-CZ" smtClean="0"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0374-A9CB-4792-A441-43EF3CB1DF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630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7F1C-8321-4AAB-9DFE-144358DD74C9}" type="datetimeFigureOut">
              <a:rPr lang="cs-CZ" smtClean="0"/>
              <a:t>12.06.2018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0374-A9CB-4792-A441-43EF3CB1DF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758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7F1C-8321-4AAB-9DFE-144358DD74C9}" type="datetimeFigureOut">
              <a:rPr lang="cs-CZ" smtClean="0"/>
              <a:t>12.06.2018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0374-A9CB-4792-A441-43EF3CB1DF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792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7F1C-8321-4AAB-9DFE-144358DD74C9}" type="datetimeFigureOut">
              <a:rPr lang="cs-CZ" smtClean="0"/>
              <a:t>12.06.2018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0374-A9CB-4792-A441-43EF3CB1DF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898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7F1C-8321-4AAB-9DFE-144358DD74C9}" type="datetimeFigureOut">
              <a:rPr lang="cs-CZ" smtClean="0"/>
              <a:t>12.06.2018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0374-A9CB-4792-A441-43EF3CB1DF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880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7F1C-8321-4AAB-9DFE-144358DD74C9}" type="datetimeFigureOut">
              <a:rPr lang="cs-CZ" smtClean="0"/>
              <a:t>12.06.2018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0374-A9CB-4792-A441-43EF3CB1DF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820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7F1C-8321-4AAB-9DFE-144358DD74C9}" type="datetimeFigureOut">
              <a:rPr lang="cs-CZ" smtClean="0"/>
              <a:t>12.06.2018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0374-A9CB-4792-A441-43EF3CB1DF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426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7F1C-8321-4AAB-9DFE-144358DD74C9}" type="datetimeFigureOut">
              <a:rPr lang="cs-CZ" smtClean="0"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0374-A9CB-4792-A441-43EF3CB1DF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675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7F1C-8321-4AAB-9DFE-144358DD74C9}" type="datetimeFigureOut">
              <a:rPr lang="cs-CZ" smtClean="0"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0374-A9CB-4792-A441-43EF3CB1DF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184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10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808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4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808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4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808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4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7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198794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4283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2141">
                <a:solidFill>
                  <a:srgbClr val="424242"/>
                </a:solidFill>
              </a:defRPr>
            </a:lvl1pPr>
            <a:lvl2pPr marL="540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0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21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61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02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42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834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23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6" y="1516829"/>
            <a:ext cx="2844800" cy="750981"/>
          </a:xfrm>
        </p:spPr>
        <p:txBody>
          <a:bodyPr anchor="b"/>
          <a:lstStyle>
            <a:lvl1pPr algn="l">
              <a:defRPr sz="2793"/>
            </a:lvl1pPr>
          </a:lstStyle>
          <a:p>
            <a:pPr defTabSz="1080883"/>
            <a:fld id="{A7945AF7-64B4-4E26-BE1B-DED8E8C902B6}" type="datetimeFigureOut">
              <a:rPr lang="cs-CZ" smtClean="0"/>
              <a:pPr defTabSz="1080883"/>
              <a:t>12.06.2018</a:t>
            </a:fld>
            <a:endParaRPr lang="cs-CZ"/>
          </a:p>
        </p:txBody>
      </p:sp>
      <p:sp>
        <p:nvSpPr>
          <p:cNvPr id="50" name="Rectangle 49"/>
          <p:cNvSpPr/>
          <p:nvPr/>
        </p:nvSpPr>
        <p:spPr>
          <a:xfrm>
            <a:off x="6201185" y="6088285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defTabSz="1080883"/>
            <a:endParaRPr lang="cs-CZ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4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defTabSz="1080883"/>
            <a:fld id="{EC0C7400-CB12-4221-BAA6-E0131CBD8D4B}" type="slidenum">
              <a:rPr lang="cs-CZ" smtClean="0">
                <a:solidFill>
                  <a:srgbClr val="94C600"/>
                </a:solidFill>
              </a:rPr>
              <a:pPr defTabSz="1080883"/>
              <a:t>‹#›</a:t>
            </a:fld>
            <a:endParaRPr lang="cs-CZ">
              <a:solidFill>
                <a:srgbClr val="94C6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201185" y="6088285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86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80883"/>
            <a:fld id="{A7945AF7-64B4-4E26-BE1B-DED8E8C902B6}" type="datetimeFigureOut">
              <a:rPr lang="cs-CZ" smtClean="0"/>
              <a:pPr defTabSz="1080883"/>
              <a:t>12.06.2018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80883"/>
            <a:endParaRPr lang="cs-CZ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80883"/>
            <a:fld id="{EC0C7400-CB12-4221-BAA6-E0131CBD8D4B}" type="slidenum">
              <a:rPr lang="cs-CZ" smtClean="0"/>
              <a:pPr defTabSz="1080883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625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3" y="2900830"/>
            <a:ext cx="8849958" cy="1362075"/>
          </a:xfrm>
        </p:spPr>
        <p:txBody>
          <a:bodyPr anchor="b"/>
          <a:lstStyle>
            <a:lvl1pPr algn="l">
              <a:defRPr sz="4748" b="0" cap="none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328">
                <a:solidFill>
                  <a:schemeClr val="tx1">
                    <a:tint val="75000"/>
                  </a:schemeClr>
                </a:solidFill>
              </a:defRPr>
            </a:lvl1pPr>
            <a:lvl2pPr marL="540495" indent="0">
              <a:buNone/>
              <a:defRPr sz="2141">
                <a:solidFill>
                  <a:schemeClr val="tx1">
                    <a:tint val="75000"/>
                  </a:schemeClr>
                </a:solidFill>
              </a:defRPr>
            </a:lvl2pPr>
            <a:lvl3pPr marL="1080989" indent="0">
              <a:buNone/>
              <a:defRPr sz="1862">
                <a:solidFill>
                  <a:schemeClr val="tx1">
                    <a:tint val="75000"/>
                  </a:schemeClr>
                </a:solidFill>
              </a:defRPr>
            </a:lvl3pPr>
            <a:lvl4pPr marL="1621484" indent="0">
              <a:buNone/>
              <a:defRPr sz="1676">
                <a:solidFill>
                  <a:schemeClr val="tx1">
                    <a:tint val="75000"/>
                  </a:schemeClr>
                </a:solidFill>
              </a:defRPr>
            </a:lvl4pPr>
            <a:lvl5pPr marL="2161978" indent="0">
              <a:buNone/>
              <a:defRPr sz="1676">
                <a:solidFill>
                  <a:schemeClr val="tx1">
                    <a:tint val="75000"/>
                  </a:schemeClr>
                </a:solidFill>
              </a:defRPr>
            </a:lvl5pPr>
            <a:lvl6pPr marL="2702472" indent="0">
              <a:buNone/>
              <a:defRPr sz="1676">
                <a:solidFill>
                  <a:schemeClr val="tx1">
                    <a:tint val="75000"/>
                  </a:schemeClr>
                </a:solidFill>
              </a:defRPr>
            </a:lvl6pPr>
            <a:lvl7pPr marL="3242966" indent="0">
              <a:buNone/>
              <a:defRPr sz="1676">
                <a:solidFill>
                  <a:schemeClr val="tx1">
                    <a:tint val="75000"/>
                  </a:schemeClr>
                </a:solidFill>
              </a:defRPr>
            </a:lvl7pPr>
            <a:lvl8pPr marL="3783461" indent="0">
              <a:buNone/>
              <a:defRPr sz="1676">
                <a:solidFill>
                  <a:schemeClr val="tx1">
                    <a:tint val="75000"/>
                  </a:schemeClr>
                </a:solidFill>
              </a:defRPr>
            </a:lvl8pPr>
            <a:lvl9pPr marL="4323955" indent="0">
              <a:buNone/>
              <a:defRPr sz="16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80883"/>
            <a:fld id="{A7945AF7-64B4-4E26-BE1B-DED8E8C902B6}" type="datetimeFigureOut">
              <a:rPr lang="cs-CZ" smtClean="0"/>
              <a:pPr defTabSz="1080883"/>
              <a:t>12.06.2018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80883"/>
            <a:endParaRPr lang="cs-CZ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80883"/>
            <a:fld id="{EC0C7400-CB12-4221-BAA6-E0131CBD8D4B}" type="slidenum">
              <a:rPr lang="cs-CZ" smtClean="0"/>
              <a:pPr defTabSz="1080883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756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80883"/>
            <a:fld id="{A7945AF7-64B4-4E26-BE1B-DED8E8C902B6}" type="datetimeFigureOut">
              <a:rPr lang="cs-CZ" smtClean="0"/>
              <a:pPr defTabSz="1080883"/>
              <a:t>12.06.2018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80883"/>
            <a:endParaRPr lang="cs-CZ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80883"/>
            <a:fld id="{EC0C7400-CB12-4221-BAA6-E0131CBD8D4B}" type="slidenum">
              <a:rPr lang="cs-CZ" smtClean="0"/>
              <a:pPr defTabSz="1080883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3"/>
            <a:ext cx="4559808" cy="349300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2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4" y="2316009"/>
            <a:ext cx="4076198" cy="639762"/>
          </a:xfrm>
        </p:spPr>
        <p:txBody>
          <a:bodyPr anchor="b"/>
          <a:lstStyle>
            <a:lvl1pPr marL="0" indent="0">
              <a:buNone/>
              <a:defRPr sz="2793" b="1">
                <a:solidFill>
                  <a:schemeClr val="accent1"/>
                </a:solidFill>
              </a:defRPr>
            </a:lvl1pPr>
            <a:lvl2pPr marL="540495" indent="0">
              <a:buNone/>
              <a:defRPr sz="2328" b="1"/>
            </a:lvl2pPr>
            <a:lvl3pPr marL="1080989" indent="0">
              <a:buNone/>
              <a:defRPr sz="2141" b="1"/>
            </a:lvl3pPr>
            <a:lvl4pPr marL="1621484" indent="0">
              <a:buNone/>
              <a:defRPr sz="1862" b="1"/>
            </a:lvl4pPr>
            <a:lvl5pPr marL="2161978" indent="0">
              <a:buNone/>
              <a:defRPr sz="1862" b="1"/>
            </a:lvl5pPr>
            <a:lvl6pPr marL="2702472" indent="0">
              <a:buNone/>
              <a:defRPr sz="1862" b="1"/>
            </a:lvl6pPr>
            <a:lvl7pPr marL="3242966" indent="0">
              <a:buNone/>
              <a:defRPr sz="1862" b="1"/>
            </a:lvl7pPr>
            <a:lvl8pPr marL="3783461" indent="0">
              <a:buNone/>
              <a:defRPr sz="1862" b="1"/>
            </a:lvl8pPr>
            <a:lvl9pPr marL="4323955" indent="0">
              <a:buNone/>
              <a:defRPr sz="1862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4"/>
            <a:ext cx="4559808" cy="2835797"/>
          </a:xfrm>
        </p:spPr>
        <p:txBody>
          <a:bodyPr/>
          <a:lstStyle>
            <a:lvl1pPr>
              <a:defRPr sz="2793"/>
            </a:lvl1pPr>
            <a:lvl2pPr>
              <a:defRPr sz="2328"/>
            </a:lvl2pPr>
            <a:lvl3pPr>
              <a:defRPr sz="2141"/>
            </a:lvl3pPr>
            <a:lvl4pPr>
              <a:defRPr sz="1862"/>
            </a:lvl4pPr>
            <a:lvl5pPr>
              <a:defRPr sz="1862"/>
            </a:lvl5pPr>
            <a:lvl6pPr>
              <a:defRPr sz="1862"/>
            </a:lvl6pPr>
            <a:lvl7pPr>
              <a:defRPr sz="1862"/>
            </a:lvl7pPr>
            <a:lvl8pPr>
              <a:defRPr sz="1862"/>
            </a:lvl8pPr>
            <a:lvl9pPr>
              <a:defRPr sz="1862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793" b="1">
                <a:solidFill>
                  <a:schemeClr val="accent1"/>
                </a:solidFill>
              </a:defRPr>
            </a:lvl1pPr>
            <a:lvl2pPr marL="540495" indent="0">
              <a:buNone/>
              <a:defRPr sz="2328" b="1"/>
            </a:lvl2pPr>
            <a:lvl3pPr marL="1080989" indent="0">
              <a:buNone/>
              <a:defRPr sz="2141" b="1"/>
            </a:lvl3pPr>
            <a:lvl4pPr marL="1621484" indent="0">
              <a:buNone/>
              <a:defRPr sz="1862" b="1"/>
            </a:lvl4pPr>
            <a:lvl5pPr marL="2161978" indent="0">
              <a:buNone/>
              <a:defRPr sz="1862" b="1"/>
            </a:lvl5pPr>
            <a:lvl6pPr marL="2702472" indent="0">
              <a:buNone/>
              <a:defRPr sz="1862" b="1"/>
            </a:lvl6pPr>
            <a:lvl7pPr marL="3242966" indent="0">
              <a:buNone/>
              <a:defRPr sz="1862" b="1"/>
            </a:lvl7pPr>
            <a:lvl8pPr marL="3783461" indent="0">
              <a:buNone/>
              <a:defRPr sz="1862" b="1"/>
            </a:lvl8pPr>
            <a:lvl9pPr marL="4323955" indent="0">
              <a:buNone/>
              <a:defRPr sz="1862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4"/>
            <a:ext cx="4559808" cy="2835797"/>
          </a:xfrm>
        </p:spPr>
        <p:txBody>
          <a:bodyPr/>
          <a:lstStyle>
            <a:lvl1pPr>
              <a:defRPr sz="2793"/>
            </a:lvl1pPr>
            <a:lvl2pPr>
              <a:defRPr sz="2328"/>
            </a:lvl2pPr>
            <a:lvl3pPr>
              <a:defRPr sz="2141"/>
            </a:lvl3pPr>
            <a:lvl4pPr>
              <a:defRPr sz="1862"/>
            </a:lvl4pPr>
            <a:lvl5pPr>
              <a:defRPr sz="1862"/>
            </a:lvl5pPr>
            <a:lvl6pPr>
              <a:defRPr sz="1862"/>
            </a:lvl6pPr>
            <a:lvl7pPr>
              <a:defRPr sz="1862"/>
            </a:lvl7pPr>
            <a:lvl8pPr>
              <a:defRPr sz="1862"/>
            </a:lvl8pPr>
            <a:lvl9pPr>
              <a:defRPr sz="1862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80883"/>
            <a:fld id="{A7945AF7-64B4-4E26-BE1B-DED8E8C902B6}" type="datetimeFigureOut">
              <a:rPr lang="cs-CZ" smtClean="0"/>
              <a:pPr defTabSz="1080883"/>
              <a:t>12.06.2018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80883"/>
            <a:endParaRPr lang="cs-CZ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80883"/>
            <a:fld id="{EC0C7400-CB12-4221-BAA6-E0131CBD8D4B}" type="slidenum">
              <a:rPr lang="cs-CZ" smtClean="0"/>
              <a:pPr defTabSz="1080883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814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80883"/>
            <a:fld id="{A7945AF7-64B4-4E26-BE1B-DED8E8C902B6}" type="datetimeFigureOut">
              <a:rPr lang="cs-CZ" smtClean="0"/>
              <a:pPr defTabSz="1080883"/>
              <a:t>12.06.2018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80883"/>
            <a:endParaRPr lang="cs-CZ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80883"/>
            <a:fld id="{EC0C7400-CB12-4221-BAA6-E0131CBD8D4B}" type="slidenum">
              <a:rPr lang="cs-CZ" smtClean="0"/>
              <a:pPr defTabSz="1080883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043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80883"/>
            <a:fld id="{A7945AF7-64B4-4E26-BE1B-DED8E8C902B6}" type="datetimeFigureOut">
              <a:rPr lang="cs-CZ" smtClean="0"/>
              <a:pPr defTabSz="1080883"/>
              <a:t>12.06.2018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80883"/>
            <a:endParaRPr lang="cs-CZ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80883"/>
            <a:fld id="{EC0C7400-CB12-4221-BAA6-E0131CBD8D4B}" type="slidenum">
              <a:rPr lang="cs-CZ" smtClean="0"/>
              <a:pPr defTabSz="1080883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83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10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808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4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808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4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808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4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7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198794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80883"/>
            <a:fld id="{A7945AF7-64B4-4E26-BE1B-DED8E8C902B6}" type="datetimeFigureOut">
              <a:rPr lang="cs-CZ" smtClean="0"/>
              <a:pPr defTabSz="1080883"/>
              <a:t>12.06.2018</a:t>
            </a:fld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80883"/>
            <a:fld id="{EC0C7400-CB12-4221-BAA6-E0131CBD8D4B}" type="slidenum">
              <a:rPr lang="cs-CZ" smtClean="0"/>
              <a:pPr defTabSz="1080883"/>
              <a:t>‹#›</a:t>
            </a:fld>
            <a:endParaRPr lang="cs-CZ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6" cy="5150734"/>
          </a:xfrm>
        </p:spPr>
        <p:txBody>
          <a:bodyPr/>
          <a:lstStyle>
            <a:lvl1pPr>
              <a:defRPr sz="2793"/>
            </a:lvl1pPr>
            <a:lvl2pPr>
              <a:defRPr sz="2607"/>
            </a:lvl2pPr>
            <a:lvl3pPr>
              <a:defRPr sz="2328"/>
            </a:lvl3pPr>
            <a:lvl4pPr>
              <a:defRPr sz="2141"/>
            </a:lvl4pPr>
            <a:lvl5pPr>
              <a:defRPr sz="1862"/>
            </a:lvl5pPr>
            <a:lvl6pPr>
              <a:defRPr sz="2328"/>
            </a:lvl6pPr>
            <a:lvl7pPr>
              <a:defRPr sz="2328"/>
            </a:lvl7pPr>
            <a:lvl8pPr>
              <a:defRPr sz="2328"/>
            </a:lvl8pPr>
            <a:lvl9pPr>
              <a:defRPr sz="2328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5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8" y="5724836"/>
            <a:ext cx="4658218" cy="365125"/>
          </a:xfrm>
        </p:spPr>
        <p:txBody>
          <a:bodyPr>
            <a:normAutofit/>
          </a:bodyPr>
          <a:lstStyle/>
          <a:p>
            <a:pPr defTabSz="1080883"/>
            <a:endParaRPr lang="cs-CZ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3352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7" y="4136994"/>
            <a:ext cx="4398378" cy="1517904"/>
          </a:xfrm>
        </p:spPr>
        <p:txBody>
          <a:bodyPr>
            <a:normAutofit/>
          </a:bodyPr>
          <a:lstStyle>
            <a:lvl1pPr marL="0" indent="0">
              <a:buNone/>
              <a:defRPr sz="1862">
                <a:solidFill>
                  <a:srgbClr val="424242"/>
                </a:solidFill>
              </a:defRPr>
            </a:lvl1pPr>
            <a:lvl2pPr marL="540495" indent="0">
              <a:buNone/>
              <a:defRPr sz="1397"/>
            </a:lvl2pPr>
            <a:lvl3pPr marL="1080989" indent="0">
              <a:buNone/>
              <a:defRPr sz="1210"/>
            </a:lvl3pPr>
            <a:lvl4pPr marL="1621484" indent="0">
              <a:buNone/>
              <a:defRPr sz="1024"/>
            </a:lvl4pPr>
            <a:lvl5pPr marL="2161978" indent="0">
              <a:buNone/>
              <a:defRPr sz="1024"/>
            </a:lvl5pPr>
            <a:lvl6pPr marL="2702472" indent="0">
              <a:buNone/>
              <a:defRPr sz="1024"/>
            </a:lvl6pPr>
            <a:lvl7pPr marL="3242966" indent="0">
              <a:buNone/>
              <a:defRPr sz="1024"/>
            </a:lvl7pPr>
            <a:lvl8pPr marL="3783461" indent="0">
              <a:buNone/>
              <a:defRPr sz="1024"/>
            </a:lvl8pPr>
            <a:lvl9pPr marL="4323955" indent="0">
              <a:buNone/>
              <a:defRPr sz="1024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44899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10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808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4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808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4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808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4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7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198794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6201185" y="6088285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6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3352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817">
                <a:solidFill>
                  <a:schemeClr val="accent1"/>
                </a:solidFill>
              </a:defRPr>
            </a:lvl1pPr>
            <a:lvl2pPr marL="540495" indent="0">
              <a:buNone/>
              <a:defRPr sz="3352"/>
            </a:lvl2pPr>
            <a:lvl3pPr marL="1080989" indent="0">
              <a:buNone/>
              <a:defRPr sz="2793"/>
            </a:lvl3pPr>
            <a:lvl4pPr marL="1621484" indent="0">
              <a:buNone/>
              <a:defRPr sz="2328"/>
            </a:lvl4pPr>
            <a:lvl5pPr marL="2161978" indent="0">
              <a:buNone/>
              <a:defRPr sz="2328"/>
            </a:lvl5pPr>
            <a:lvl6pPr marL="2702472" indent="0">
              <a:buNone/>
              <a:defRPr sz="2328"/>
            </a:lvl6pPr>
            <a:lvl7pPr marL="3242966" indent="0">
              <a:buNone/>
              <a:defRPr sz="2328"/>
            </a:lvl7pPr>
            <a:lvl8pPr marL="3783461" indent="0">
              <a:buNone/>
              <a:defRPr sz="2328"/>
            </a:lvl8pPr>
            <a:lvl9pPr marL="4323955" indent="0">
              <a:buNone/>
              <a:defRPr sz="2328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862">
                <a:solidFill>
                  <a:srgbClr val="424242"/>
                </a:solidFill>
              </a:defRPr>
            </a:lvl1pPr>
            <a:lvl2pPr marL="540495" indent="0">
              <a:buNone/>
              <a:defRPr sz="1397"/>
            </a:lvl2pPr>
            <a:lvl3pPr marL="1080989" indent="0">
              <a:buNone/>
              <a:defRPr sz="1210"/>
            </a:lvl3pPr>
            <a:lvl4pPr marL="1621484" indent="0">
              <a:buNone/>
              <a:defRPr sz="1024"/>
            </a:lvl4pPr>
            <a:lvl5pPr marL="2161978" indent="0">
              <a:buNone/>
              <a:defRPr sz="1024"/>
            </a:lvl5pPr>
            <a:lvl6pPr marL="2702472" indent="0">
              <a:buNone/>
              <a:defRPr sz="1024"/>
            </a:lvl6pPr>
            <a:lvl7pPr marL="3242966" indent="0">
              <a:buNone/>
              <a:defRPr sz="1024"/>
            </a:lvl7pPr>
            <a:lvl8pPr marL="3783461" indent="0">
              <a:buNone/>
              <a:defRPr sz="1024"/>
            </a:lvl8pPr>
            <a:lvl9pPr marL="4323955" indent="0">
              <a:buNone/>
              <a:defRPr sz="1024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80883"/>
            <a:fld id="{A7945AF7-64B4-4E26-BE1B-DED8E8C902B6}" type="datetimeFigureOut">
              <a:rPr lang="cs-CZ" smtClean="0"/>
              <a:pPr defTabSz="1080883"/>
              <a:t>12.06.2018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8" y="5724836"/>
            <a:ext cx="4658218" cy="365125"/>
          </a:xfrm>
        </p:spPr>
        <p:txBody>
          <a:bodyPr>
            <a:normAutofit/>
          </a:bodyPr>
          <a:lstStyle/>
          <a:p>
            <a:pPr defTabSz="1080883"/>
            <a:endParaRPr lang="cs-CZ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80883"/>
            <a:fld id="{EC0C7400-CB12-4221-BAA6-E0131CBD8D4B}" type="slidenum">
              <a:rPr lang="cs-CZ" smtClean="0"/>
              <a:pPr defTabSz="1080883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45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80883"/>
            <a:fld id="{A7945AF7-64B4-4E26-BE1B-DED8E8C902B6}" type="datetimeFigureOut">
              <a:rPr lang="cs-CZ" smtClean="0"/>
              <a:pPr defTabSz="1080883"/>
              <a:t>12.06.2018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80883"/>
            <a:endParaRPr lang="cs-CZ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80883"/>
            <a:fld id="{EC0C7400-CB12-4221-BAA6-E0131CBD8D4B}" type="slidenum">
              <a:rPr lang="cs-CZ" smtClean="0"/>
              <a:pPr defTabSz="1080883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729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6" cy="47803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80883"/>
            <a:fld id="{A7945AF7-64B4-4E26-BE1B-DED8E8C902B6}" type="datetimeFigureOut">
              <a:rPr lang="cs-CZ" smtClean="0"/>
              <a:pPr defTabSz="1080883"/>
              <a:t>12.06.2018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80883"/>
            <a:endParaRPr lang="cs-CZ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80883"/>
            <a:fld id="{EC0C7400-CB12-4221-BAA6-E0131CBD8D4B}" type="slidenum">
              <a:rPr lang="cs-CZ" smtClean="0"/>
              <a:pPr defTabSz="1080883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327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1C076-256C-4D31-AAD5-0D803D09C4A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12.06.2018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15B9F-5933-4EB7-9F98-824D79B2A30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3669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1C076-256C-4D31-AAD5-0D803D09C4A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12.06.2018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15B9F-5933-4EB7-9F98-824D79B2A30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80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1C076-256C-4D31-AAD5-0D803D09C4A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12.06.2018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15B9F-5933-4EB7-9F98-824D79B2A30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7314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1C076-256C-4D31-AAD5-0D803D09C4A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12.06.2018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15B9F-5933-4EB7-9F98-824D79B2A30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1386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1C076-256C-4D31-AAD5-0D803D09C4A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12.06.2018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15B9F-5933-4EB7-9F98-824D79B2A30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726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1C076-256C-4D31-AAD5-0D803D09C4A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12.06.2018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15B9F-5933-4EB7-9F98-824D79B2A30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3484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1C076-256C-4D31-AAD5-0D803D09C4A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12.06.2018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15B9F-5933-4EB7-9F98-824D79B2A30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9414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1C076-256C-4D31-AAD5-0D803D09C4A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12.06.2018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15B9F-5933-4EB7-9F98-824D79B2A30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250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1C076-256C-4D31-AAD5-0D803D09C4A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12.06.2018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15B9F-5933-4EB7-9F98-824D79B2A30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0304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1C076-256C-4D31-AAD5-0D803D09C4A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12.06.2018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15B9F-5933-4EB7-9F98-824D79B2A30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85363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1C076-256C-4D31-AAD5-0D803D09C4A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12.06.2018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15B9F-5933-4EB7-9F98-824D79B2A30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960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87F1C-8321-4AAB-9DFE-144358DD74C9}" type="datetimeFigureOut">
              <a:rPr lang="cs-CZ" smtClean="0"/>
              <a:t>12.06.2018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90374-A9CB-4792-A441-43EF3CB1DF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5411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10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0808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14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808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4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808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4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0808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4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08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4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081657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198794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103" tIns="54051" rIns="108103" bIns="54051" rtlCol="0" anchor="ctr"/>
          <a:lstStyle/>
          <a:p>
            <a:pPr marL="0" marR="0" lvl="0" indent="0" algn="ctr" defTabSz="1080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4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6" cy="1143000"/>
          </a:xfrm>
          <a:prstGeom prst="rect">
            <a:avLst/>
          </a:prstGeom>
        </p:spPr>
        <p:txBody>
          <a:bodyPr vert="horz" lIns="116111" tIns="58055" rIns="116111" bIns="58055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4" y="2323653"/>
            <a:ext cx="9036423" cy="3508977"/>
          </a:xfrm>
          <a:prstGeom prst="rect">
            <a:avLst/>
          </a:prstGeom>
        </p:spPr>
        <p:txBody>
          <a:bodyPr vert="horz" lIns="116111" tIns="58055" rIns="116111" bIns="58055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8" y="224493"/>
            <a:ext cx="2844800" cy="365125"/>
          </a:xfrm>
          <a:prstGeom prst="rect">
            <a:avLst/>
          </a:prstGeom>
        </p:spPr>
        <p:txBody>
          <a:bodyPr vert="horz" lIns="116111" tIns="58055" rIns="116111" bIns="58055" rtlCol="0" anchor="ctr"/>
          <a:lstStyle>
            <a:lvl1pPr algn="r">
              <a:defRPr sz="1397">
                <a:solidFill>
                  <a:srgbClr val="FEFEFE"/>
                </a:solidFill>
              </a:defRPr>
            </a:lvl1pPr>
          </a:lstStyle>
          <a:p>
            <a:pPr defTabSz="1080883"/>
            <a:fld id="{A7945AF7-64B4-4E26-BE1B-DED8E8C902B6}" type="datetimeFigureOut">
              <a:rPr lang="cs-CZ" smtClean="0"/>
              <a:pPr defTabSz="1080883"/>
              <a:t>12.06.2018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8" y="5852161"/>
            <a:ext cx="4669536" cy="365125"/>
          </a:xfrm>
          <a:prstGeom prst="rect">
            <a:avLst/>
          </a:prstGeom>
        </p:spPr>
        <p:txBody>
          <a:bodyPr vert="horz" lIns="116111" tIns="58055" rIns="116111" bIns="58055" rtlCol="0" anchor="ctr"/>
          <a:lstStyle>
            <a:lvl1pPr algn="r">
              <a:defRPr sz="1397">
                <a:solidFill>
                  <a:schemeClr val="accent1"/>
                </a:solidFill>
              </a:defRPr>
            </a:lvl1pPr>
          </a:lstStyle>
          <a:p>
            <a:pPr defTabSz="1080883"/>
            <a:endParaRPr lang="cs-CZ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116111" tIns="58055" rIns="116111" bIns="58055" rtlCol="0" anchor="ctr"/>
          <a:lstStyle>
            <a:lvl1pPr algn="l">
              <a:defRPr sz="1397">
                <a:solidFill>
                  <a:srgbClr val="FEFEFE"/>
                </a:solidFill>
              </a:defRPr>
            </a:lvl1pPr>
          </a:lstStyle>
          <a:p>
            <a:pPr defTabSz="1080883"/>
            <a:fld id="{EC0C7400-CB12-4221-BAA6-E0131CBD8D4B}" type="slidenum">
              <a:rPr lang="cs-CZ" smtClean="0"/>
              <a:pPr defTabSz="1080883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6132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  <p:txStyles>
    <p:titleStyle>
      <a:lvl1pPr algn="l" defTabSz="1080989" rtl="0" eaLnBrk="1" latinLnBrk="0" hangingPunct="1">
        <a:spcBef>
          <a:spcPct val="0"/>
        </a:spcBef>
        <a:buNone/>
        <a:defRPr sz="4748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05370" indent="-324297" algn="l" defTabSz="1080989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793" kern="1200">
          <a:solidFill>
            <a:schemeClr val="tx2"/>
          </a:solidFill>
          <a:latin typeface="+mn-lt"/>
          <a:ea typeface="+mn-ea"/>
          <a:cs typeface="+mn-cs"/>
        </a:defRPr>
      </a:lvl1pPr>
      <a:lvl2pPr marL="756693" indent="-324297" algn="l" defTabSz="1080989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607" kern="1200">
          <a:solidFill>
            <a:schemeClr val="tx2"/>
          </a:solidFill>
          <a:latin typeface="+mn-lt"/>
          <a:ea typeface="+mn-ea"/>
          <a:cs typeface="+mn-cs"/>
        </a:defRPr>
      </a:lvl2pPr>
      <a:lvl3pPr marL="1080989" indent="-270247" algn="l" defTabSz="1080989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328" kern="1200">
          <a:solidFill>
            <a:schemeClr val="tx2"/>
          </a:solidFill>
          <a:latin typeface="+mn-lt"/>
          <a:ea typeface="+mn-ea"/>
          <a:cs typeface="+mn-cs"/>
        </a:defRPr>
      </a:lvl3pPr>
      <a:lvl4pPr marL="1329616" indent="-270247" algn="l" defTabSz="1080989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141" kern="1200">
          <a:solidFill>
            <a:schemeClr val="tx2"/>
          </a:solidFill>
          <a:latin typeface="+mn-lt"/>
          <a:ea typeface="+mn-ea"/>
          <a:cs typeface="+mn-cs"/>
        </a:defRPr>
      </a:lvl4pPr>
      <a:lvl5pPr marL="1567433" indent="-270247" algn="l" defTabSz="1080989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62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94441" indent="-270247" algn="l" defTabSz="1080989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76" kern="1200">
          <a:solidFill>
            <a:schemeClr val="tx2"/>
          </a:solidFill>
          <a:latin typeface="+mn-lt"/>
          <a:ea typeface="+mn-ea"/>
          <a:cs typeface="+mn-cs"/>
        </a:defRPr>
      </a:lvl6pPr>
      <a:lvl7pPr marL="2032259" indent="-270247" algn="l" defTabSz="1080989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76" kern="1200">
          <a:solidFill>
            <a:schemeClr val="tx2"/>
          </a:solidFill>
          <a:latin typeface="+mn-lt"/>
          <a:ea typeface="+mn-ea"/>
          <a:cs typeface="+mn-cs"/>
        </a:defRPr>
      </a:lvl7pPr>
      <a:lvl8pPr marL="2270077" indent="-270247" algn="l" defTabSz="1080989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76" kern="1200">
          <a:solidFill>
            <a:schemeClr val="tx2"/>
          </a:solidFill>
          <a:latin typeface="+mn-lt"/>
          <a:ea typeface="+mn-ea"/>
          <a:cs typeface="+mn-cs"/>
        </a:defRPr>
      </a:lvl8pPr>
      <a:lvl9pPr marL="2507894" indent="-270247" algn="l" defTabSz="1080989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76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0989" rtl="0" eaLnBrk="1" latinLnBrk="0" hangingPunct="1">
        <a:defRPr sz="2141" kern="1200">
          <a:solidFill>
            <a:schemeClr val="tx1"/>
          </a:solidFill>
          <a:latin typeface="+mn-lt"/>
          <a:ea typeface="+mn-ea"/>
          <a:cs typeface="+mn-cs"/>
        </a:defRPr>
      </a:lvl1pPr>
      <a:lvl2pPr marL="540495" algn="l" defTabSz="1080989" rtl="0" eaLnBrk="1" latinLnBrk="0" hangingPunct="1"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80989" algn="l" defTabSz="1080989" rtl="0" eaLnBrk="1" latinLnBrk="0" hangingPunct="1">
        <a:defRPr sz="2141" kern="1200">
          <a:solidFill>
            <a:schemeClr val="tx1"/>
          </a:solidFill>
          <a:latin typeface="+mn-lt"/>
          <a:ea typeface="+mn-ea"/>
          <a:cs typeface="+mn-cs"/>
        </a:defRPr>
      </a:lvl3pPr>
      <a:lvl4pPr marL="1621484" algn="l" defTabSz="1080989" rtl="0" eaLnBrk="1" latinLnBrk="0" hangingPunct="1">
        <a:defRPr sz="2141" kern="1200">
          <a:solidFill>
            <a:schemeClr val="tx1"/>
          </a:solidFill>
          <a:latin typeface="+mn-lt"/>
          <a:ea typeface="+mn-ea"/>
          <a:cs typeface="+mn-cs"/>
        </a:defRPr>
      </a:lvl4pPr>
      <a:lvl5pPr marL="2161978" algn="l" defTabSz="1080989" rtl="0" eaLnBrk="1" latinLnBrk="0" hangingPunct="1">
        <a:defRPr sz="2141" kern="1200">
          <a:solidFill>
            <a:schemeClr val="tx1"/>
          </a:solidFill>
          <a:latin typeface="+mn-lt"/>
          <a:ea typeface="+mn-ea"/>
          <a:cs typeface="+mn-cs"/>
        </a:defRPr>
      </a:lvl5pPr>
      <a:lvl6pPr marL="2702472" algn="l" defTabSz="1080989" rtl="0" eaLnBrk="1" latinLnBrk="0" hangingPunct="1">
        <a:defRPr sz="2141" kern="1200">
          <a:solidFill>
            <a:schemeClr val="tx1"/>
          </a:solidFill>
          <a:latin typeface="+mn-lt"/>
          <a:ea typeface="+mn-ea"/>
          <a:cs typeface="+mn-cs"/>
        </a:defRPr>
      </a:lvl6pPr>
      <a:lvl7pPr marL="3242966" algn="l" defTabSz="1080989" rtl="0" eaLnBrk="1" latinLnBrk="0" hangingPunct="1">
        <a:defRPr sz="2141" kern="1200">
          <a:solidFill>
            <a:schemeClr val="tx1"/>
          </a:solidFill>
          <a:latin typeface="+mn-lt"/>
          <a:ea typeface="+mn-ea"/>
          <a:cs typeface="+mn-cs"/>
        </a:defRPr>
      </a:lvl7pPr>
      <a:lvl8pPr marL="3783461" algn="l" defTabSz="1080989" rtl="0" eaLnBrk="1" latinLnBrk="0" hangingPunct="1">
        <a:defRPr sz="2141" kern="1200">
          <a:solidFill>
            <a:schemeClr val="tx1"/>
          </a:solidFill>
          <a:latin typeface="+mn-lt"/>
          <a:ea typeface="+mn-ea"/>
          <a:cs typeface="+mn-cs"/>
        </a:defRPr>
      </a:lvl8pPr>
      <a:lvl9pPr marL="4323955" algn="l" defTabSz="1080989" rtl="0" eaLnBrk="1" latinLnBrk="0" hangingPunct="1">
        <a:defRPr sz="21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1C076-256C-4D31-AAD5-0D803D09C4A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12.06.2018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15B9F-5933-4EB7-9F98-824D79B2A30C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25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cid:image003.gif@01D17ABC.2DC91C10" TargetMode="External"/><Relationship Id="rId3" Type="http://schemas.openxmlformats.org/officeDocument/2006/relationships/image" Target="../media/image20.gif"/><Relationship Id="rId7" Type="http://schemas.openxmlformats.org/officeDocument/2006/relationships/image" Target="../media/image22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3.xml"/><Relationship Id="rId6" Type="http://schemas.openxmlformats.org/officeDocument/2006/relationships/image" Target="cid:image002.gif@01D17ABC.2DC91C10" TargetMode="External"/><Relationship Id="rId5" Type="http://schemas.openxmlformats.org/officeDocument/2006/relationships/image" Target="../media/image21.gif"/><Relationship Id="rId4" Type="http://schemas.openxmlformats.org/officeDocument/2006/relationships/image" Target="cid:image001.gif@01D17ABC.2DC91C10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702023" y="336825"/>
            <a:ext cx="1087700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 smtClean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Objednání stravy přes internet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Informace k možnosti objednání obědů přes internet: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Nejdříve musí strávník uhradit částku </a:t>
            </a:r>
            <a:r>
              <a:rPr kumimoji="0" lang="cs-CZ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 účet 75139621/0100 </a:t>
            </a: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– </a:t>
            </a:r>
            <a:r>
              <a:rPr kumimoji="0" lang="cs-CZ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variabilní symbol rodné číslo žáka </a:t>
            </a: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– cca 600,- /měsíc 30,- x 20 dnů/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Pak musí žák zajít na pokladnu – pí. Kinclová nebo vedoucí školní jídelny pí. Halámková – ti vygenerují přihlašovací údaje a heslo k objednání stravy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Pak lze objednat stravu elektronicky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026" name="Picture 2" descr="Výsledek obrázku pro stravován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272" y="4076613"/>
            <a:ext cx="3241555" cy="267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08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05916" y="203397"/>
            <a:ext cx="9794789" cy="1568139"/>
          </a:xfrm>
        </p:spPr>
        <p:txBody>
          <a:bodyPr>
            <a:normAutofit/>
          </a:bodyPr>
          <a:lstStyle/>
          <a:p>
            <a:r>
              <a:rPr lang="cs-CZ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50800" dir="7740000" algn="ctr" rotWithShape="0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Soutěž ve sběru papíru</a:t>
            </a:r>
            <a:r>
              <a:rPr lang="cs-CZ" dirty="0" smtClean="0">
                <a:ln>
                  <a:solidFill>
                    <a:schemeClr val="accent1"/>
                  </a:solidFill>
                </a:ln>
                <a:noFill/>
                <a:effectLst>
                  <a:outerShdw blurRad="50800" dist="50800" dir="7740000" algn="ctr" rotWithShape="0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cs-CZ" dirty="0" smtClean="0">
                <a:ln>
                  <a:solidFill>
                    <a:schemeClr val="accent1"/>
                  </a:solidFill>
                </a:ln>
                <a:noFill/>
                <a:effectLst>
                  <a:outerShdw blurRad="50800" dist="50800" dir="7740000" algn="ctr" rotWithShape="0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cs-CZ" sz="4400" dirty="0">
              <a:ln>
                <a:solidFill>
                  <a:schemeClr val="accent1"/>
                </a:solidFill>
              </a:ln>
              <a:noFill/>
              <a:effectLst>
                <a:outerShdw blurRad="50800" dist="50800" dir="7740000" algn="ctr" rotWithShape="0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386179" y="5429148"/>
            <a:ext cx="9144000" cy="1655762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</a:pPr>
            <a:r>
              <a:rPr lang="cs-CZ" i="1" dirty="0" smtClean="0"/>
              <a:t>Doba konání:	</a:t>
            </a:r>
            <a:r>
              <a:rPr lang="cs-CZ" b="1" i="1" dirty="0" smtClean="0"/>
              <a:t>	</a:t>
            </a:r>
            <a:r>
              <a:rPr lang="cs-CZ" b="1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1.10.2017 – 15.6.2018</a:t>
            </a:r>
          </a:p>
          <a:p>
            <a:pPr algn="l">
              <a:spcBef>
                <a:spcPts val="600"/>
              </a:spcBef>
            </a:pPr>
            <a:r>
              <a:rPr lang="cs-CZ" i="1" dirty="0" smtClean="0"/>
              <a:t>Sběrné místo :	</a:t>
            </a:r>
            <a:r>
              <a:rPr lang="cs-CZ" b="1" i="1" dirty="0" smtClean="0"/>
              <a:t>	</a:t>
            </a:r>
            <a:r>
              <a:rPr lang="cs-CZ" b="1" i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Přístřešek jídelny školy</a:t>
            </a:r>
          </a:p>
          <a:p>
            <a:pPr algn="l">
              <a:spcBef>
                <a:spcPts val="600"/>
              </a:spcBef>
            </a:pPr>
            <a:r>
              <a:rPr lang="cs-CZ" i="1" dirty="0" smtClean="0"/>
              <a:t>Kontaktní  osoba : </a:t>
            </a:r>
            <a:r>
              <a:rPr lang="cs-CZ" b="1" i="1" dirty="0" smtClean="0"/>
              <a:t>	</a:t>
            </a:r>
            <a:r>
              <a:rPr lang="cs-CZ" b="1" i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Ing. Bohumil </a:t>
            </a:r>
            <a:r>
              <a:rPr lang="cs-CZ" b="1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Kašpárek, kabinet  </a:t>
            </a:r>
            <a:r>
              <a:rPr lang="cs-CZ" b="1" i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C311</a:t>
            </a:r>
          </a:p>
          <a:p>
            <a:endParaRPr lang="cs-CZ" i="1" dirty="0"/>
          </a:p>
        </p:txBody>
      </p:sp>
      <p:sp>
        <p:nvSpPr>
          <p:cNvPr id="4" name="Podnadpis 2"/>
          <p:cNvSpPr txBox="1">
            <a:spLocks/>
          </p:cNvSpPr>
          <p:nvPr/>
        </p:nvSpPr>
        <p:spPr>
          <a:xfrm>
            <a:off x="1509712" y="1149700"/>
            <a:ext cx="9991724" cy="1655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Ceny: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1" u="none" strike="noStrike" kern="1200" cap="none" spc="0" normalizeH="0" baseline="0" noProof="0" dirty="0" smtClean="0">
                <a:ln>
                  <a:noFill/>
                </a:ln>
                <a:gradFill flip="none" rotWithShape="1">
                  <a:gsLst>
                    <a:gs pos="0">
                      <a:srgbClr val="FFC000">
                        <a:lumMod val="0"/>
                        <a:lumOff val="100000"/>
                      </a:srgbClr>
                    </a:gs>
                    <a:gs pos="0">
                      <a:srgbClr val="FFC000">
                        <a:lumMod val="0"/>
                        <a:lumOff val="100000"/>
                      </a:srgbClr>
                    </a:gs>
                    <a:gs pos="100000">
                      <a:srgbClr val="FFC000">
                        <a:lumMod val="100000"/>
                      </a:srgb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effectLst>
                  <a:outerShdw blurRad="50800" dist="50800" dir="5400000" algn="ctr" rotWithShape="0">
                    <a:prstClr val="black"/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 nejlepší jednotlivci – věcná cena dle vlastního výběru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400" b="0" i="1" u="none" strike="noStrike" kern="1200" cap="none" spc="0" normalizeH="0" baseline="0" noProof="0" dirty="0" smtClean="0">
                <a:ln>
                  <a:noFill/>
                </a:ln>
                <a:gradFill flip="none" rotWithShape="1">
                  <a:gsLst>
                    <a:gs pos="0">
                      <a:srgbClr val="FFC000">
                        <a:lumMod val="0"/>
                        <a:lumOff val="100000"/>
                      </a:srgbClr>
                    </a:gs>
                    <a:gs pos="0">
                      <a:srgbClr val="FFC000">
                        <a:lumMod val="0"/>
                        <a:lumOff val="100000"/>
                      </a:srgbClr>
                    </a:gs>
                    <a:gs pos="100000">
                      <a:srgbClr val="FFC000">
                        <a:lumMod val="100000"/>
                      </a:srgb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effectLst>
                  <a:outerShdw blurRad="50800" dist="50800" dir="5400000" algn="ctr" rotWithShape="0">
                    <a:prstClr val="black"/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nejlepší třída – poukaz </a:t>
            </a:r>
            <a:r>
              <a:rPr kumimoji="0" lang="cs-CZ" sz="2400" b="0" i="1" u="none" strike="noStrike" kern="1200" cap="none" spc="0" normalizeH="0" baseline="0" noProof="0" smtClean="0">
                <a:ln>
                  <a:noFill/>
                </a:ln>
                <a:gradFill flip="none" rotWithShape="1">
                  <a:gsLst>
                    <a:gs pos="0">
                      <a:srgbClr val="FFC000">
                        <a:lumMod val="0"/>
                        <a:lumOff val="100000"/>
                      </a:srgbClr>
                    </a:gs>
                    <a:gs pos="0">
                      <a:srgbClr val="FFC000">
                        <a:lumMod val="0"/>
                        <a:lumOff val="100000"/>
                      </a:srgbClr>
                    </a:gs>
                    <a:gs pos="100000">
                      <a:srgbClr val="FFC000">
                        <a:lumMod val="100000"/>
                      </a:srgb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effectLst>
                  <a:outerShdw blurRad="50800" dist="50800" dir="5400000" algn="ctr" rotWithShape="0">
                    <a:prstClr val="black"/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na zážitkovou </a:t>
            </a:r>
            <a:r>
              <a:rPr kumimoji="0" lang="cs-CZ" sz="2400" b="0" i="1" u="none" strike="noStrike" kern="1200" cap="none" spc="0" normalizeH="0" baseline="0" noProof="0" dirty="0" smtClean="0">
                <a:ln>
                  <a:noFill/>
                </a:ln>
                <a:gradFill flip="none" rotWithShape="1">
                  <a:gsLst>
                    <a:gs pos="0">
                      <a:srgbClr val="FFC000">
                        <a:lumMod val="0"/>
                        <a:lumOff val="100000"/>
                      </a:srgbClr>
                    </a:gs>
                    <a:gs pos="0">
                      <a:srgbClr val="FFC000">
                        <a:lumMod val="0"/>
                        <a:lumOff val="100000"/>
                      </a:srgbClr>
                    </a:gs>
                    <a:gs pos="100000">
                      <a:srgbClr val="FFC000">
                        <a:lumMod val="100000"/>
                      </a:srgb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effectLst>
                  <a:outerShdw blurRad="50800" dist="50800" dir="5400000" algn="ctr" rotWithShape="0">
                    <a:prstClr val="black"/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akci dle vlastního výběru 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Výsledek obrázku pro starý papír sbě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904" y="3877850"/>
            <a:ext cx="2043340" cy="132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ýsledek obrázku pro starý papír sbě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007" y="3882145"/>
            <a:ext cx="2106799" cy="139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ýsledek obrázku pro starý papír sbě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342" y="3902817"/>
            <a:ext cx="1406969" cy="139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odnadpis 2"/>
          <p:cNvSpPr txBox="1">
            <a:spLocks/>
          </p:cNvSpPr>
          <p:nvPr/>
        </p:nvSpPr>
        <p:spPr>
          <a:xfrm>
            <a:off x="1509712" y="2924833"/>
            <a:ext cx="11020467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Sbírá se:</a:t>
            </a:r>
            <a:r>
              <a:rPr kumimoji="0" lang="cs-CZ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noviny a časopisy 		lepenkový karton		netříděný papír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538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71" b="96751" l="350" r="97203">
                        <a14:foregroundMark x1="13287" y1="35379" x2="49301" y2="45126"/>
                        <a14:foregroundMark x1="13986" y1="36823" x2="26224" y2="39711"/>
                        <a14:foregroundMark x1="59091" y1="80866" x2="53846" y2="89531"/>
                        <a14:foregroundMark x1="36014" y1="72202" x2="32517" y2="79061"/>
                        <a14:foregroundMark x1="32168" y1="78700" x2="32168" y2="823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17319" y="1217587"/>
            <a:ext cx="2088595" cy="202287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00" b="93625" l="2941" r="98077">
                        <a14:foregroundMark x1="55656" y1="9625" x2="95814" y2="21625"/>
                        <a14:backgroundMark x1="6335" y1="71750" x2="8258" y2="74250"/>
                        <a14:backgroundMark x1="41742" y1="89500" x2="50000" y2="93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268180">
            <a:off x="7154278" y="1026426"/>
            <a:ext cx="2346773" cy="2123776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69669" y="278675"/>
            <a:ext cx="12035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7200" b="1" i="0" u="none" strike="noStrike" kern="1200" cap="none" spc="0" normalizeH="0" baseline="0" noProof="0" dirty="0" smtClean="0">
                <a:ln>
                  <a:solidFill>
                    <a:prstClr val="black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Ztráty a nálezy</a:t>
            </a:r>
            <a:endParaRPr kumimoji="0" lang="cs-CZ" sz="72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26" b="97895" l="667" r="98000">
                        <a14:foregroundMark x1="36667" y1="38421" x2="5333" y2="84737"/>
                        <a14:foregroundMark x1="46333" y1="53684" x2="37333" y2="89474"/>
                        <a14:foregroundMark x1="69000" y1="72632" x2="87333" y2="88421"/>
                        <a14:foregroundMark x1="59000" y1="74737" x2="59333" y2="68947"/>
                        <a14:foregroundMark x1="35333" y1="94737" x2="38000" y2="85789"/>
                        <a14:foregroundMark x1="2000" y1="90000" x2="10667" y2="81053"/>
                        <a14:foregroundMark x1="7333" y1="88947" x2="29667" y2="60000"/>
                        <a14:foregroundMark x1="3333" y1="81579" x2="19667" y2="62632"/>
                        <a14:foregroundMark x1="42333" y1="2105" x2="49333" y2="7368"/>
                        <a14:foregroundMark x1="51000" y1="11053" x2="57667" y2="22105"/>
                        <a14:foregroundMark x1="49667" y1="9474" x2="59667" y2="22632"/>
                        <a14:backgroundMark x1="75667" y1="67895" x2="88333" y2="76316"/>
                        <a14:backgroundMark x1="63000" y1="73684" x2="77000" y2="91579"/>
                        <a14:backgroundMark x1="33333" y1="64211" x2="14000" y2="868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96" y="674754"/>
            <a:ext cx="3387635" cy="214550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79500" l="625" r="97375">
                        <a14:foregroundMark x1="51750" y1="66833" x2="55250" y2="71000"/>
                        <a14:foregroundMark x1="55500" y1="71333" x2="59125" y2="73333"/>
                        <a14:foregroundMark x1="59625" y1="73500" x2="64250" y2="75667"/>
                        <a14:foregroundMark x1="70375" y1="75833" x2="71500" y2="75000"/>
                        <a14:foregroundMark x1="91250" y1="41833" x2="97375" y2="32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490" y="851987"/>
            <a:ext cx="3117670" cy="2338252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484" b="89516" l="6129" r="96290">
                        <a14:foregroundMark x1="26774" y1="43710" x2="38548" y2="39516"/>
                        <a14:backgroundMark x1="42903" y1="85484" x2="51613" y2="80806"/>
                        <a14:backgroundMark x1="36290" y1="80968" x2="30484" y2="727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67" y="132806"/>
            <a:ext cx="3335383" cy="3335383"/>
          </a:xfrm>
          <a:prstGeom prst="rect">
            <a:avLst/>
          </a:prstGeom>
        </p:spPr>
      </p:pic>
      <p:sp>
        <p:nvSpPr>
          <p:cNvPr id="13" name="TextovéPole 12"/>
          <p:cNvSpPr txBox="1"/>
          <p:nvPr/>
        </p:nvSpPr>
        <p:spPr>
          <a:xfrm>
            <a:off x="365760" y="5982789"/>
            <a:ext cx="11652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Vyzvednutí: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cs-CZ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kabinet C214	- Čechová Miroslava, 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	</a:t>
            </a:r>
            <a:r>
              <a:rPr kumimoji="0" lang="cs-CZ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			- Pavlík Zdeněk, Ing.</a:t>
            </a: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635726" y="3410857"/>
            <a:ext cx="106244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 dirty="0" smtClean="0">
                <a:ln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Nálezy: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800" b="1" i="0" u="none" strike="noStrike" kern="1200" cap="none" spc="0" normalizeH="0" baseline="0" noProof="0" dirty="0" smtClean="0">
              <a:ln>
                <a:solidFill>
                  <a:prstClr val="black"/>
                </a:solidFill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2400" b="1" i="0" u="none" strike="noStrike" kern="1200" cap="none" spc="0" normalizeH="0" baseline="0" noProof="0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 Pátek 26. 1. 2018 se našel telefon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cs-CZ" sz="24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omic Sans MS" panose="030F0702030302020204" pitchFamily="66" charset="0"/>
              </a:rPr>
              <a:t>V Pondělí 26. 2. 2018 se našel další telefon</a:t>
            </a:r>
            <a:r>
              <a:rPr lang="cs-CZ" sz="24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cs-CZ" sz="24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Ve Středu 18. 4. 2018 se našel telefon značky </a:t>
            </a:r>
            <a:r>
              <a:rPr lang="cs-CZ" sz="2400" b="1" dirty="0" err="1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</a:t>
            </a:r>
            <a:r>
              <a:rPr lang="cs-CZ" sz="2400" b="1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phone</a:t>
            </a:r>
            <a:r>
              <a:rPr lang="cs-CZ" sz="2400" b="1" dirty="0" smtClean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endParaRPr kumimoji="0" lang="cs-CZ" sz="24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97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"/>
            <a:ext cx="3184427" cy="685799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426" y="2"/>
            <a:ext cx="9007574" cy="689488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1557" y="1142392"/>
            <a:ext cx="3970973" cy="46101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357" y="232571"/>
            <a:ext cx="4316730" cy="434816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4214027" y="5723124"/>
            <a:ext cx="58430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Vstup  zdarma !</a:t>
            </a:r>
            <a:endParaRPr kumimoji="0" lang="cs-CZ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500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-1" y="0"/>
            <a:ext cx="12192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Termíny Závěrečných zkoušek 2018</a:t>
            </a:r>
            <a:endParaRPr lang="cs-CZ" sz="7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-125897" y="2451652"/>
            <a:ext cx="1231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Termíny jednotlivých částí závěrečné zkoušky</a:t>
            </a: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/>
          </p:nvPr>
        </p:nvGraphicFramePr>
        <p:xfrm>
          <a:off x="330926" y="4018711"/>
          <a:ext cx="11547565" cy="1828800"/>
        </p:xfrm>
        <a:graphic>
          <a:graphicData uri="http://schemas.openxmlformats.org/drawingml/2006/table">
            <a:tbl>
              <a:tblPr firstRow="1" firstCol="1" bandRow="1"/>
              <a:tblGrid>
                <a:gridCol w="6159943">
                  <a:extLst>
                    <a:ext uri="{9D8B030D-6E8A-4147-A177-3AD203B41FA5}">
                      <a16:colId xmlns:a16="http://schemas.microsoft.com/office/drawing/2014/main" val="2227822669"/>
                    </a:ext>
                  </a:extLst>
                </a:gridCol>
                <a:gridCol w="5387622">
                  <a:extLst>
                    <a:ext uri="{9D8B030D-6E8A-4147-A177-3AD203B41FA5}">
                      <a16:colId xmlns:a16="http://schemas.microsoft.com/office/drawing/2014/main" val="16332613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Písemná ZZ</a:t>
                      </a:r>
                      <a:endParaRPr lang="cs-CZ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června </a:t>
                      </a:r>
                      <a:r>
                        <a:rPr lang="cs-CZ" sz="2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2018, </a:t>
                      </a: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Jílová 164/36g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6914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Praktické ZZ se uskuteční v termínu:  </a:t>
                      </a:r>
                      <a:endParaRPr lang="cs-CZ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cs-CZ" sz="2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 </a:t>
                      </a: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– </a:t>
                      </a:r>
                      <a:r>
                        <a:rPr lang="cs-CZ" sz="2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11. </a:t>
                      </a: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června </a:t>
                      </a:r>
                      <a:r>
                        <a:rPr lang="cs-CZ" sz="2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2018 </a:t>
                      </a: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dle dispozic OV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4853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Ústní ZZ</a:t>
                      </a:r>
                      <a:endParaRPr lang="cs-CZ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14. – 19. června </a:t>
                      </a:r>
                      <a:r>
                        <a:rPr lang="cs-CZ" sz="2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2018, </a:t>
                      </a: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Jílová 164/36g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63771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Slavnostní předávání výučních listů:</a:t>
                      </a:r>
                      <a:endParaRPr lang="cs-CZ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22. června 2017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0187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77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-1" y="0"/>
            <a:ext cx="12192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Praktická ZZ</a:t>
            </a:r>
            <a:endParaRPr lang="cs-CZ" sz="7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/>
          </p:nvPr>
        </p:nvGraphicFramePr>
        <p:xfrm>
          <a:off x="833885" y="1285336"/>
          <a:ext cx="10524227" cy="5120640"/>
        </p:xfrm>
        <a:graphic>
          <a:graphicData uri="http://schemas.openxmlformats.org/drawingml/2006/table">
            <a:tbl>
              <a:tblPr/>
              <a:tblGrid>
                <a:gridCol w="459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1736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Praktické ZZ se uskuteční v termínu: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cs-CZ" sz="2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 </a:t>
                      </a: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– </a:t>
                      </a:r>
                      <a:r>
                        <a:rPr lang="cs-CZ" sz="2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11. </a:t>
                      </a: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června </a:t>
                      </a:r>
                      <a:r>
                        <a:rPr lang="cs-CZ" sz="2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2018 </a:t>
                      </a: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dle dispozic OV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030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Začátek praktické ZZ je v 7,00 hodin na pracovišti. Pracoviště pro jednotlivé obory bude upřesněno VUOV při písemné části ZZ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26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Žáci si k praktické zkoušce přinesou: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295275" algn="l"/>
                        </a:tabLst>
                      </a:pPr>
                      <a:r>
                        <a:rPr lang="cs-CZ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občanský průkaz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295275" algn="l"/>
                        </a:tabLst>
                      </a:pPr>
                      <a:r>
                        <a:rPr lang="cs-CZ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psací potřeby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295275" algn="l"/>
                        </a:tabLst>
                      </a:pPr>
                      <a:r>
                        <a:rPr lang="cs-CZ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pracovní nářadí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295275" algn="l"/>
                        </a:tabLst>
                      </a:pPr>
                      <a:r>
                        <a:rPr lang="cs-CZ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pracovní oděv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295275" algn="l"/>
                        </a:tabLst>
                      </a:pPr>
                      <a:r>
                        <a:rPr lang="cs-CZ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další potřeby dle pokynů UOV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1306"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Vedoucí učitel odborného výcviku zajistí informování žáků o výsledcích praktické části ZZ</a:t>
                      </a:r>
                      <a:r>
                        <a:rPr lang="cs-CZ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v souladu s vyhláškou o ukončování vzdělávání ve středních školách závěrečnou zkouškou.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694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-1" y="0"/>
            <a:ext cx="12192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Ústní ZZ</a:t>
            </a:r>
            <a:endParaRPr lang="cs-CZ" sz="72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/>
          </p:nvPr>
        </p:nvGraphicFramePr>
        <p:xfrm>
          <a:off x="882317" y="1385758"/>
          <a:ext cx="10555704" cy="43412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51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0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735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01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800" b="1" dirty="0">
                          <a:effectLst/>
                        </a:rPr>
                        <a:t>Ústní ZZ: </a:t>
                      </a:r>
                      <a:endParaRPr lang="cs-CZ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22" marR="1812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800" b="1" dirty="0" smtClean="0">
                          <a:effectLst/>
                        </a:rPr>
                        <a:t>14. </a:t>
                      </a:r>
                      <a:r>
                        <a:rPr lang="cs-CZ" sz="2800" b="1" dirty="0">
                          <a:effectLst/>
                        </a:rPr>
                        <a:t>– </a:t>
                      </a:r>
                      <a:r>
                        <a:rPr lang="cs-CZ" sz="2800" b="1" dirty="0" smtClean="0">
                          <a:effectLst/>
                        </a:rPr>
                        <a:t>19. </a:t>
                      </a:r>
                      <a:r>
                        <a:rPr lang="cs-CZ" sz="2800" b="1" dirty="0">
                          <a:effectLst/>
                        </a:rPr>
                        <a:t>června </a:t>
                      </a:r>
                      <a:r>
                        <a:rPr lang="cs-CZ" sz="2800" b="1" dirty="0" smtClean="0">
                          <a:effectLst/>
                        </a:rPr>
                        <a:t>2018, Jílová 164/36g</a:t>
                      </a:r>
                      <a:endParaRPr lang="cs-CZ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22" marR="1812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18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800" b="1" dirty="0">
                          <a:effectLst/>
                        </a:rPr>
                        <a:t>Zahájení ústní části ZZ je v 7:00 hodin, sraz žáků v 6:45 hodin.</a:t>
                      </a:r>
                      <a:endParaRPr lang="cs-CZ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22" marR="1812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0545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800" b="1" dirty="0">
                          <a:effectLst/>
                        </a:rPr>
                        <a:t>Žáci si k ústní zkoušce přinesou:</a:t>
                      </a:r>
                      <a:endParaRPr lang="cs-CZ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22" marR="1812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457200" algn="l"/>
                        </a:tabLst>
                      </a:pPr>
                      <a:r>
                        <a:rPr lang="cs-CZ" sz="2800">
                          <a:effectLst/>
                        </a:rPr>
                        <a:t>občanský průkaz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457200" algn="l"/>
                        </a:tabLst>
                      </a:pPr>
                      <a:r>
                        <a:rPr lang="cs-CZ" sz="2800">
                          <a:effectLst/>
                        </a:rPr>
                        <a:t>psací potřeby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457200" algn="l"/>
                        </a:tabLst>
                      </a:pPr>
                      <a:r>
                        <a:rPr lang="cs-CZ" sz="2800">
                          <a:effectLst/>
                        </a:rPr>
                        <a:t>portfolio</a:t>
                      </a:r>
                      <a:endParaRPr lang="cs-CZ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22" marR="1812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0364"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2800" b="1" dirty="0">
                          <a:effectLst/>
                        </a:rPr>
                        <a:t>TU tříd, které připravují učebnu na ústní zkoušku, si vyzvednou u ZŘ TV ubrusy. TU tříd, které učebny uklízejí, vrátí ubrusy ZŘ TV.</a:t>
                      </a:r>
                      <a:endParaRPr lang="cs-CZ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122" marR="1812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35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760" y="0"/>
            <a:ext cx="4763589" cy="673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95438" y="1277086"/>
            <a:ext cx="5028702" cy="1615433"/>
          </a:xfrm>
        </p:spPr>
        <p:txBody>
          <a:bodyPr>
            <a:noAutofit/>
          </a:bodyPr>
          <a:lstStyle/>
          <a:p>
            <a:pPr algn="ctr"/>
            <a:r>
              <a:rPr lang="cs-CZ" sz="502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Základní obsluha motorové pily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236455" y="2945864"/>
            <a:ext cx="4365516" cy="1260629"/>
          </a:xfrm>
        </p:spPr>
        <p:txBody>
          <a:bodyPr>
            <a:noAutofit/>
          </a:bodyPr>
          <a:lstStyle/>
          <a:p>
            <a:pPr algn="ctr"/>
            <a:r>
              <a:rPr lang="cs-CZ" sz="2607" dirty="0">
                <a:latin typeface="Times New Roman" pitchFamily="18" charset="0"/>
                <a:cs typeface="Times New Roman" pitchFamily="18" charset="0"/>
              </a:rPr>
              <a:t>Bližší informace vám podá </a:t>
            </a:r>
            <a:r>
              <a:rPr lang="cs-CZ" sz="2607" b="1" dirty="0">
                <a:latin typeface="Times New Roman" pitchFamily="18" charset="0"/>
                <a:cs typeface="Times New Roman" pitchFamily="18" charset="0"/>
              </a:rPr>
              <a:t>Ing. Vladimír Bohdálek </a:t>
            </a:r>
            <a:r>
              <a:rPr lang="cs-CZ" sz="2607" dirty="0">
                <a:latin typeface="Times New Roman" pitchFamily="18" charset="0"/>
                <a:cs typeface="Times New Roman" pitchFamily="18" charset="0"/>
              </a:rPr>
              <a:t>(kabinet C122)</a:t>
            </a:r>
          </a:p>
          <a:p>
            <a:pPr algn="ctr"/>
            <a:r>
              <a:rPr lang="cs-CZ" sz="2607" dirty="0">
                <a:latin typeface="Times New Roman" pitchFamily="18" charset="0"/>
                <a:cs typeface="Times New Roman" pitchFamily="18" charset="0"/>
              </a:rPr>
              <a:t>Předpokládaný začátek kurzu je začátek března 2018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65690" y="1031182"/>
            <a:ext cx="1206062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6096001" y="4206493"/>
            <a:ext cx="482757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ovéPole 4"/>
          <p:cNvSpPr txBox="1"/>
          <p:nvPr/>
        </p:nvSpPr>
        <p:spPr>
          <a:xfrm>
            <a:off x="6070325" y="82224"/>
            <a:ext cx="4827577" cy="865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80883"/>
            <a:r>
              <a:rPr lang="cs-CZ" sz="5027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Nabídka kurzu:</a:t>
            </a:r>
          </a:p>
        </p:txBody>
      </p:sp>
      <p:cxnSp>
        <p:nvCxnSpPr>
          <p:cNvPr id="11" name="Přímá spojnice 10"/>
          <p:cNvCxnSpPr/>
          <p:nvPr/>
        </p:nvCxnSpPr>
        <p:spPr>
          <a:xfrm>
            <a:off x="65691" y="6781097"/>
            <a:ext cx="12060619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 flipV="1">
            <a:off x="12087613" y="1031182"/>
            <a:ext cx="0" cy="5749914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/>
          <p:cNvSpPr txBox="1"/>
          <p:nvPr/>
        </p:nvSpPr>
        <p:spPr>
          <a:xfrm>
            <a:off x="397436" y="3496042"/>
            <a:ext cx="5832648" cy="2499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80883"/>
            <a:r>
              <a:rPr lang="cs-CZ" sz="2234" b="1" dirty="0">
                <a:solidFill>
                  <a:prstClr val="black"/>
                </a:solidFill>
                <a:latin typeface="Century Gothic"/>
              </a:rPr>
              <a:t>Obsahem je teoretická a praktická část, ve které budete seznámení s konstrukcí motorové řetězové pily, její obsluhou, údržbou, technologickými postupy a zásadami BOZP. Na konci kurzu se skládá zkouška. Po úspěšném složení získáte kvalifikační průkaz.</a:t>
            </a:r>
            <a:endParaRPr lang="cs-CZ" sz="2234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2" y="82223"/>
            <a:ext cx="6047176" cy="307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59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repeatCount="indefinite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humb7.shutterstock.com/photos/thumb_large/437/10115373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34"/>
          <a:stretch/>
        </p:blipFill>
        <p:spPr bwMode="auto">
          <a:xfrm>
            <a:off x="619214" y="698568"/>
            <a:ext cx="5717192" cy="419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6538175" y="1287887"/>
            <a:ext cx="56538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Fotografování tříd</a:t>
            </a:r>
            <a:endParaRPr lang="cs-CZ" sz="54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352541" y="4189160"/>
            <a:ext cx="983945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latin typeface="Comic Sans MS" panose="030F0702030302020204" pitchFamily="66" charset="0"/>
              </a:rPr>
              <a:t>L</a:t>
            </a:r>
            <a:r>
              <a:rPr lang="cs-CZ" sz="4400" b="1" dirty="0" smtClean="0">
                <a:latin typeface="Comic Sans MS" panose="030F0702030302020204" pitchFamily="66" charset="0"/>
              </a:rPr>
              <a:t>T - 27. </a:t>
            </a:r>
            <a:r>
              <a:rPr lang="cs-CZ" sz="4400" b="1" dirty="0">
                <a:latin typeface="Comic Sans MS" panose="030F0702030302020204" pitchFamily="66" charset="0"/>
              </a:rPr>
              <a:t>3. </a:t>
            </a:r>
            <a:r>
              <a:rPr lang="cs-CZ" sz="4400" b="1" dirty="0" smtClean="0">
                <a:latin typeface="Comic Sans MS" panose="030F0702030302020204" pitchFamily="66" charset="0"/>
              </a:rPr>
              <a:t>2018</a:t>
            </a:r>
          </a:p>
          <a:p>
            <a:pPr algn="ctr"/>
            <a:r>
              <a:rPr lang="cs-CZ" sz="4400" b="1" dirty="0" smtClean="0">
                <a:latin typeface="Comic Sans MS" panose="030F0702030302020204" pitchFamily="66" charset="0"/>
              </a:rPr>
              <a:t>ST – 4. 4. 2018 </a:t>
            </a:r>
          </a:p>
          <a:p>
            <a:pPr algn="ctr"/>
            <a:r>
              <a:rPr lang="cs-CZ" sz="4800" dirty="0" smtClean="0">
                <a:latin typeface="Comic Sans MS" panose="030F0702030302020204" pitchFamily="66" charset="0"/>
              </a:rPr>
              <a:t>Cena fotografie </a:t>
            </a:r>
            <a:r>
              <a:rPr lang="cs-CZ" sz="4800" dirty="0">
                <a:latin typeface="Comic Sans MS" panose="030F0702030302020204" pitchFamily="66" charset="0"/>
              </a:rPr>
              <a:t>bude 30,-</a:t>
            </a:r>
            <a:r>
              <a:rPr lang="cs-CZ" sz="4800" dirty="0" smtClean="0">
                <a:latin typeface="Comic Sans MS" panose="030F0702030302020204" pitchFamily="66" charset="0"/>
              </a:rPr>
              <a:t>Kč </a:t>
            </a:r>
          </a:p>
          <a:p>
            <a:pPr algn="ctr"/>
            <a:r>
              <a:rPr lang="cs-CZ" dirty="0" smtClean="0">
                <a:latin typeface="Comic Sans MS" panose="030F0702030302020204" pitchFamily="66" charset="0"/>
              </a:rPr>
              <a:t>Peníze přinést 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319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5608320" y="139338"/>
            <a:ext cx="6383383" cy="852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smtClean="0">
                <a:solidFill>
                  <a:srgbClr val="FF0000"/>
                </a:solidFill>
                <a:latin typeface="Comic Sans MS" panose="030F0702030302020204" pitchFamily="66" charset="0"/>
              </a:rPr>
              <a:t>Strava</a:t>
            </a:r>
          </a:p>
          <a:p>
            <a:pPr algn="ctr"/>
            <a:endParaRPr lang="cs-CZ" sz="44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cs-CZ" sz="3200" dirty="0">
                <a:latin typeface="Comic Sans MS" panose="030F0702030302020204" pitchFamily="66" charset="0"/>
              </a:rPr>
              <a:t>Z provozních důvodů (nemocnost zaměstnanců školní jídelny) bude v pátek zrušen oběd č. 2, tj. lečo, zůstává 1 a 3. </a:t>
            </a:r>
            <a:endParaRPr lang="cs-CZ" sz="3200" dirty="0" smtClean="0">
              <a:latin typeface="Comic Sans MS" panose="030F0702030302020204" pitchFamily="66" charset="0"/>
            </a:endParaRPr>
          </a:p>
          <a:p>
            <a:pPr algn="ctr"/>
            <a:endParaRPr lang="cs-CZ" sz="3200" dirty="0">
              <a:latin typeface="Comic Sans MS" panose="030F0702030302020204" pitchFamily="66" charset="0"/>
            </a:endParaRPr>
          </a:p>
          <a:p>
            <a:pPr algn="ctr"/>
            <a:r>
              <a:rPr lang="cs-CZ" sz="3200" dirty="0">
                <a:latin typeface="Comic Sans MS" panose="030F0702030302020204" pitchFamily="66" charset="0"/>
              </a:rPr>
              <a:t>Příští týden od 26.3 do 28.3.2018 bude oběd 1 a 2. ,ruší se obědy č. 3 (saláty). Prosíme tedy o přeobjednání zrušených obědů, děkuji za pochopení</a:t>
            </a:r>
          </a:p>
          <a:p>
            <a:pPr algn="ctr"/>
            <a:endParaRPr lang="cs-CZ" sz="4400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/>
            <a:endParaRPr lang="cs-CZ" sz="4800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/>
            <a:endParaRPr lang="cs-CZ" sz="4800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100" name="Picture 4" descr="http://www.kk.org/thetechnium/Info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63" y="836023"/>
            <a:ext cx="5442857" cy="544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97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files.rozekvitek.webnode.cz/200000756-7e19d7f14d/veik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6" b="8202"/>
          <a:stretch/>
        </p:blipFill>
        <p:spPr bwMode="auto">
          <a:xfrm>
            <a:off x="0" y="0"/>
            <a:ext cx="12192000" cy="6880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3079629" y="0"/>
            <a:ext cx="9112371" cy="7063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9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 smtClean="0">
                <a:ln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VELIKONOČNÍ PRÁZDNINY</a:t>
            </a:r>
            <a:endParaRPr kumimoji="0" lang="cs-CZ" sz="60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8000" b="0" i="1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29. 3. – 2. 4. 2018</a:t>
            </a:r>
            <a:endParaRPr kumimoji="0" lang="cs-CZ" sz="80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400" b="0" i="1" u="none" strike="noStrike" kern="1200" cap="none" spc="0" normalizeH="0" baseline="0" noProof="0" dirty="0" smtClean="0">
              <a:ln w="28575">
                <a:solidFill>
                  <a:prstClr val="black"/>
                </a:solidFill>
              </a:ln>
              <a:solidFill>
                <a:srgbClr val="92D05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0" i="1" u="none" strike="noStrike" kern="1200" cap="none" spc="0" normalizeH="0" baseline="0" noProof="0" dirty="0" smtClean="0">
                <a:ln w="28575">
                  <a:solidFill>
                    <a:prstClr val="black"/>
                  </a:solidFill>
                </a:ln>
                <a:solidFill>
                  <a:srgbClr val="92D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Hurá už aby to bylo!!!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8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8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027" name="Obrázek 3" descr="http://www.gify.nou.cz/sv7_vel1_soubory/9.gif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113" y="464733"/>
            <a:ext cx="1943100" cy="15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Obrázek 2" descr="http://www.gify.nou.cz/sv7_vel1_soubory/13.gif"/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28" y="221051"/>
            <a:ext cx="1143000" cy="206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Obrázek 1" descr="http://www.gify.nou.cz/sv7_vel1_soubory/10.gif"/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915" y="2843709"/>
            <a:ext cx="4505997" cy="450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707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eb.zskridlovicka.cz/wp-content/uploads/edison_logo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6310"/>
            <a:ext cx="12192000" cy="612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5177307" y="416234"/>
            <a:ext cx="67356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28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Od </a:t>
            </a:r>
            <a:r>
              <a:rPr lang="cs-CZ" sz="28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cs-CZ" sz="28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do </a:t>
            </a:r>
            <a:r>
              <a:rPr lang="cs-CZ" sz="28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22</a:t>
            </a:r>
            <a:r>
              <a:rPr lang="cs-CZ" sz="28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cs-CZ" sz="28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února</a:t>
            </a:r>
            <a:r>
              <a:rPr lang="cs-CZ" sz="28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naši školu opět navštíví stážisté z různých zemí, aby nás v hodinách ANJ seznámili se svojí kulturou, zvyk, tradicemi a zároveň procvičili konverzaci v angličtině. Jejich týdenní návštěva je možná díky projektu EDISON.</a:t>
            </a:r>
          </a:p>
          <a:p>
            <a:pPr algn="ctr">
              <a:spcAft>
                <a:spcPts val="0"/>
              </a:spcAft>
            </a:pPr>
            <a:endParaRPr lang="cs-CZ" sz="2800" dirty="0" smtClean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AutoShape 4" descr="data:image/jpeg;base64,/9j/4AAQSkZJRgABAQAAAQABAAD/2wCEAAkGBxQTEhQUERIUFhQXFhcaGRYYGR0aHhoZFxsYFxwgHBUbHCggGhsnIRcXJDIhJSkrLi4uGiIzODMsNygvLisBCgoKDg0OGxAQGzEkICYsLCwsNC8sLCwtLCwvLSwsLCwsNSwsLCwsLCwsLCwsLCwsLCwsLCwsLCwsLCwsLC4sLP/AABEIAJ8BPgMBIgACEQEDEQH/xAAcAAEAAgMBAQEAAAAAAAAAAAAABQYDBAcCAQj/xABNEAACAQIEAgYFBQsJCAMAAAABAgMAEQQFEiExQQYTIlFhcQcygZGhFCNScrEzNUJDU2JzkpPB0hY0VIKDorLD0RUXJHSjs/DxVWPh/8QAGQEBAAMBAQAAAAAAAAAAAAAAAAECAwQF/8QALBEAAgIBAwIEBgMBAQAAAAAAAAECEQMSITEEQRNRkdEyYXGhseEigcHwUv/aAAwDAQACEQMRAD8A7jSlKAUpSgFKUoBSlKAUpSgFKVixWIWNGdzZUUsx7gouT7hQGWlaGQ415sPFLInVtIobRe9g263vzta/jW/R7EtU6FKUoQKUpQClKUApSlAKUpQClKUApSlAKUpQClKUApSlAKUpQClKUApSlAKUpQClVvFDE4R2kTXicMzFmiO8sVzcmI/jE/8ArO45d1TOWZjFiIxJC4dDzHI8wQd1I5g7ipa7l3ClfY26UpUFDDjVcxuI20uVbS1r2axsbHY72rWyLHdfh4ZSLF0UsO5rdoew3HsrfqE6ORmNsTCVIVJ2dDbYpP8AOmx8HaQeyp7F1vFk3SlKgoKrnTE9b1GDXjiZO34QR9uX39lP69WOq5kXz+LxOKPqofk0XlGdUrDzfb+zFWj5mmPZ6vL89ixAd1faUqpmKUpQClKUApSlAKUpQClKUApSlAKUpQClKUApSlAKUpQClKUApSlAKUpQClKUAqAzLICJDiME4hxB9YH7nN4SoOf547Q8eFT9KlOi0ZOPBC5Nn4lcwzIYcSou0LHiPpRvwkTxHDmBU1UfnOTRYlAsoN1N0dTpdG+kjjdT/wCGmSwTohTESLKQ1kkA0syWFtY4a73G2xtfnUuuUTLS1a9PYkKVr47GpEupzYXAAAJLMeCqo3Zj3CoH5ZLiA5D6VU26mJl1337MmI3CnvWPdbeseFVKFhxGJRBeR1Qd7EAe81ojpFhOHyvD3/Sp/FWnhsBDGA7xRLIQNTE62vz+eca38zW2MZGdtS0JokYpVYXVgw7wbj3ivOHw6RrpjRUUEnSoAF2JY7DvJJ9tRT5VA5LBFVj+MjPVv+0jIa3henXzQbsWniHEhfnUHfpUWlHgAG24OTQgmqVjw86uqujBlYAhgbgg8CDzFYswxLIl0jaRiQFUWG572OyqOJPuBNgQSsY/HJCheRrLsOBJJPAKo3ZjyABJr7gZmdAzxmMm/YJBIF9r22Bta4BNuFzWngMrIfrsQwkm5W9SIH8GNTw8XPabwFlEpUuizpbIUpSoKilKUApSlAKUpQClKUApSlAKUpQClKUApSlAKUpQClKUApSlAKUpQGCXGxq6o0iK73KqWALWtewPG1xw76z1q5hl0U66JokkXudQfdfgfGoo5BLFvg8U6D8lNeaPyGoiRfY9vCpSRdKL70T9eXYAEkgAbknkBWplcs5DDERojA2BjcsrC3EXUFfI+81rdJTeJYvy0ixnxTd5B7Y0kHtqCrVEU2GfFETOxRWPZXcMsBHAHYo8nZLHiF7AsbtUP0xz54ITHgtCaBZmAA0KNtMa2034Dw5b8JzpJmPUwkqbMx0r4X4n2D42rlnSTFWjVPpG/sWx+0itMcbZ0dPi1STZjwXSyZRaT5032Z2Or2tzq14bPVj0LiXRJGGra5WxYgDXwuOfv4VzWs+Dw7SuqKLkmwvewF7m9twNya6ZY1yejkwRe/B2fDYngQfaKlosSZFK6ijkEBwAbHvAIIuO41T8oTq4kSyrpUCy3sD4E7nzNTEM1czR5so2buWSvC4LroSWQpIo2VZ7kCRL8I5e76TL+EzmrJUNPH18DKDZmUgN9FxurDxDBWHlW/lmL62GKW1usjR7d2oA2+NZnObVKVq43MoYReaaOMd7uq/aaEpXwbVKrzdMsKdoTJOe6CJ5P7yrp+NfP9tYt/uOXuB9KeVI/wC6mtvgKtpZfwpd1X12/JYqV8W9hfjzr7VTMUpSgFKUoBSlKAUpSgFKUoBSlKAUpSgFKUoBSlKAUpSgFKUoBSlKAVEZ590wt/yr28+plH2E1L1EdIxYQScknS/9qGg+2Ue6gKh09m7cK8grH3kD91UjO4S6KVFyG+BB+F9NXj0hQG0Mg4Asp9tiPsaqgj1vDg7cLqKaILLsuaa+kgAW3Pj3VYOj+WiJ3LbuNlblpIB28b3B8vHfQmy02bqXKauK8j7eIrZgzgIlpQQ67aQDuBsLE7fGtJSb4OnJOU+C1RyVuRS1UMP0nivYh1HeQD9hJqdwmMVwGVgQeH/qs3Frk55Qa5RdMgluGHcR8f8A1W70dH/DoOQ1AeQZgPgBUZ0eOmJpG2Fyb+Cjc/b7qlOjsZXCwBhZuqQsPzioLfEmsXycc/iMea5EmIYGSScKBbq0leNTuTchCCTv38hXjBdFsHEbphYtX0mXU367XPxqYpTU+BrlVWfFFuFfaUqCopSlAKUpQClKUApSlAKUpQClKUApSlAKUpQClKUApSlAKUpQGlmubQ4ZQ+IlWNSbAtzNibDvOxqL/llhj9zGIl/R4eVvjot8asBFfalUXTj3X3/RXf5SSt9yy7GN9cRRj+/Jf4V9OYZg3qYKFPGTEfujjP21YaVNryJ1x/8AK+/uR+UfKbN8q6i+2kQ6yB33L2vy4AVmzTCdbDJHexZSA30Wt2SPEGx9lbVKqyjdsq00IxeG0uNJddx9CRTYjzVgQfI1zPFYd4naOQWZTYj947we+uqTJ1OIK/i5yWTwlAu6/wBYDWO8iQ1gzrJIsStnFmHquOI/1HhV4yo1xZNOz4OZo9R+fliE+iCb+fL99WjG9EcRGewBIvepsfap/detM5NiLEfJpTtwKGx9p2rZSV2dcMkU9SKVU70OyZsRiFsNlIN+Vxa1z3Dj7hzqVyn0d4mQ3nKwpzF9TexRsPaa6VkmTxYWMRwrYcydyx7yatkzKqRp1HVxUdMeTzmcAEC4dfxpWEDmVf7ofMRiRvZU1mGOjgieWVtMaC7GxNh5Deo3LV66Yy/i4tSR/nPwkfyFtAP6TkQamXUEEEAg8QefsrkPL77lT/3k5f8Aln/ZSfwV8PpKy78u37KT+Cqd6X8BHFNAYo1TXG+rSAt9JWxIHPtHeui9GsrhGEw9oY94YyeyLklQSSbbk99buMFFS33/AO8jrnjwxgp09/mvYjF9JOXH8e37KT+Cp7MM7ghgGIlkCwkKQ+5BD+rYAEm960+knRmLFYd4giIxF0cKLqw3B23tyI5gmtzJcu6nDQwOQ/VxIhNtiUUDgeW1ZvRWxjLwqTjfO6v9EN/vDy/+kf8ATk/goPSHl39J/wCnJ/BXPOlGBj/20ItAEb4jDBlGwIk6rVsO+599deTJ8OF0jDwhe7q1t7rVeUYRSe+5rkx4oKL33V8r2MWV9IMNiNoMRG5+iG7X6h3+FSdVHpB6P8LOpMSCCUbq8YsL8roNj5ix8arOQ9MMRgcQcJmRLICB1h3KA8G18XjPedxv3WFdCkv4lFhU1eN/0+f2dLzDHRwRtLM4SNbXY8BcgD4kVGL0wwJF/lkHkXAP6p3qYkRXUhgrKw3BAIIPhwIrh3S7KIo80MEa6InkgGldgok0Brdw3J8L1OOClsyenxQyNp3Z2fKs3hxKs2HlWQKdJK8ja/76w510gw+FAOIlVL8F3LHyQXJHjamISLBYaV4okRIo3fSoAB0KTvbiduNc69HGVpjp58VjD10isvZbcXa5uV4EC1lXgLHwtEYp2+xEMUWnN3pXqWSP0oYAtp1yDxKG3uFz8KtWW5lFiE1wSLInepvY9xHEHwNep8vidCjxIyEW0lQR7rVSuheSHCZljURHEBRChIOkgkMBqPErdx37UqLToiscotxtNf3f4L9WpmWZw4ddc8qRr3sbX8AOJPgKi+mfSVcDBrsGkclY0725k/mjn7Bzqk9DejL5g5xuYM0ikkIhNg1jvsPVjB2CjiQb+KMNtT4GPCnHXN0vz9Cwy+k3BXIj66Uj6Ef7mKmsuD9JGBdtLO8Td0iEW8ytwPbVqw2GSNQsaKijgqgAD2CtbNcohxKFJ4lceI3Hk3FT4g1Fw8vuNWHjS/X9GzhsQsih42VlIuGUggjwI2NeMfjY4Y2kmcIi7sx4De32kVynGrPkeKBiZpMJKSdB5gWuDyEguLNtcWvzt1PCYiLEwq66XikUEXFwQeRB+INJQrfsMmLRUlvFmhhulmCkdUTFRMzmygNxPd5+FTVcV9KeWRw4tBBGEDQhyqCwuGe5AHDZbnyvV29HHSz5VH1Mzf8AERjifxiDbV5jYH2HntaWP+OpF8nT1jWSHBdKhH6W4IO0bYqJXQlWDNpAI2I1Ha486m6pPpPyiD5FNN1SCVTGRIFAbtSIpuw3IIJ41SCTdMyxRjKSjLuWHBdJMJLIIosTE8hvZVYG9tzYjY7AmpWoDofk0EWGw7xwxhzChL6RqJZQWJe1971P0lV7FciipVEUpSqlBSlKAUpSgNXM8EJoyjEi9irDirKbqwvzBAO+3fcVEYDEMwZZABLGdLgcL8Qy/mMCGHnY7girDUJnkWiWKcbXIhk8Vc/NnxIkIA8JWoDWzxysDuCQY7SbcSImEhHiCFItzvWxj8UIopJOIRGfz0gt+6sWLxsKdiWRFuPVJ3Km44d3GoZswi+SxRPiIQw6lXLOouqMmvifwlU/rUBP5fCUijRmLMqKpYm5JAAJJ5kmseOZnZYIyVaS5ZhxSJbamB5MbhV8WvYhTXvCY6OW/VSxyW46GDWv5E1k6Ppq62c8ZHKr4Rwlo1HkW6x/7SgJTDwKiqiKFVQFVRsAALAAd1qyUpQHKPTV91wv1JftSpDIOnzLhoUOAxUhSNV1xpqVtIC3B8bcKj/TV91wv1JftSuj9HR/wmG/QRf4FrobSxxtHfKUVghqV8nOumXT2V8P1cUGKwrMw+dcGOwG9lI5m2/heupx8Bc32G9RvSXI0xkDQSllVip1La4Km+1wR4e2pKNLADuAG/hWUpJpUjmyTg4JRVc/4cd6T/f5P+Ywf+TXZK430n+/yf8AMYP/ACa7JV8vEfoa9T8MPoK516Y8rDQxYgDtI+hj+Y97edmAt9Y10Wqt6TkBy2e/Ixn2iRKpjdSRl08tOWP1NH0TZsZcIYnN2gbSPqEXT3dpfJRVQ6a/ftP0uF+2OpL0K314vu0w++8tRvTX79p+lwv2x1vFVlZ2wio9RJLy9jsGMwyyRvG+6urK3kwIP21w5XxWT4sj7fUmjvsfA/FT3jj3etDOcnhxUZjnQMvLkVPercQaxxz07Pg5MGZY7UlafJo9F+lMGNS8RtIB24m9ZfH85fzh8DtU7XD+k3RPEZdIJoXZo1N1mXZkPABwOF+F/VPA2vaug9AemIxqGOWy4hBdgODrw1KOXK45XHfVp41WqPBbN06UdeN3H8HPvSHjWxWYmJTsjJAn1iQGPnqa39UV2nA4RYo0iQWRFVVHgosPsrheJXTnB1f/ACAPsOIDD4EV3upzbKKNOr2jCK4oUpSsDhKt6S8vEuXyn8KK0qnu0et/dLD21XfQ1mhKzYZjspEieAbZh5XsfNjV16WgfIcXfh8mm/7bVy70P3+Xtbh8nkv+vFW8N8bR3Ylq6eSfYt2dC+eYMHh8nk+yaqf0xyOTLMUmIwvZiLXjPJG3JjI5qRe3etxyvVxzj7+4L9A/2TVbM3yyPEwvDKt0cWPeDxBB5EGxB8KKemvoRHN4bjfDW/qzU6L58mMgWVNjwdOaOOI/eDzBFRvpO+9mI/sv+7HXOstxU2TY5kkuYzYOBwkjJOl1H0hv/eHjXQPSJiFkymZ42DIwhZWHAgyxkEU0aZprgh4dGaLjw2qJ3o7/ADTDfoIv8C1I1HdHf5phv0EX+BakaxfJyy+JilKVBUUpSgFKUoBVY9JEd8BJsCA8RYNuunrF1Fx9EAk+Fr8BVnqF6ZxFsFiNN7hC4A3uYyHtbmOzuOYoDk+Hzdk9ScKO6PFm37NrKKzjpXNwGInb6rQt9m9a5xbHcOh8oJG+xqNO5HrS/wBWMR/GahJ9lzeZ9RMeLYAEkyS9WpsOa69/1a7D0dwnVYWCO99ESC9rXIUX25b8q4fjCsiOthISpWzSGQljsAI1BQMSQBvxtX6AAoQfaUrFisSsaM8jBUUEsx4ADiTQHLfTV91wv1JftSuj9Hv5rh/0MX+Ba5N6Us8gxUsPyd9YjRwzAG12KmwJG/q8tt6u3R/pxgRhoFecI6xIrKytcMqgHfTY7jiK6JRfhx2O7Ljm8EFXmXOlVxunWAAv8qX2K5+AWqz0W6Zh8XjpZ52XChVZA/BAHEa2XkW1DYcSayWOVWc6wTabrghOk/3+T/mMH/k12SuDdIs+ikzT5XES8aywONipYRCO9g1iL6TxrqOG9IOXuL/KNPgyOCP7tj7Ca1yRlUdux09Rim4QpPgtFc99MObBYEwwPalYMw7kQ3HvbTb6prbzb0mYRFIw5aeU7Kqqyi/izAXH1Qar2R9D8Tj5zisxDIjEHQRpZwOChOMcY4b7+/VVYQ0vVLYphxeG/EybJerJ/wBEmVGLCNKwsZ21D6iiy+86j5EVUumv37T9LhftjrreOxkWHiLysscSAXPIDZQAB7BYVw7pLn8U2ZfKYyTGskLDkWWLRfY2tfSbX8KviuUnI16ZyyZZTrsdsz/N0wkDzyKzKmm4QAntMFFrkDiRzrbw04dFdd1ZQwPgwuPtqqdI8amYZbP8hPXE6OyAQ11dHI0mx1WHDnyqF6DdPIo4Vw2MJieIBFZgbFRwDbXRgNt9thvyrJY2433OZYG8baW6e6+R0eWMMCrAFSCCCLgg7EEcxXGVwXyHOo44SdPXIFH5kwAKnvsHPuBq/wCZ+kHAxIWEwla2yRgkk/W9VfaarfQ7JJ8XjTmOLQxrq1Rofwjp0rYHfQotvtcgGr404pt8GuBSxxk57KvVkR6U8saDGjEIOzLpYHuljsCPDYIfHfurreV45Z4Y5UPZkRWHtF7eY4Vgz/Jo8XC0Mo2O4I4qw4Mp7x8dxwNc/wAqx+JyZjDi42kwZYlJUFwtzufC/EoSN7kE84+OKXdEX42NRXxL7o6jSq/hem2AdQRi4l8HOg+57GtbNPSDgYVJE4lPJYu1f+t6o9prPRLyOdYcjdaX6Hv0j5gIsvnud5F6pR3mTY+5dR9lVz0N5UVSbEsNnIjTxCElj5arD+qajzl+MzmdZJlaDCL6t/onjpB9dzb17aR48D0y8OEg3KxQxKBvsFUbf+d9aP8AjHT3Z0Sfh4vCW7fPsVTOPv7gv0D/AGTVeK5Nm/THDHNsPiFctDFGUZwDxYSAkKRcgaxy77X59MynNocShfDyLIoNiRyNgbEHcGxFRki0lfkUz45KMW12/wBZEdOOjC42CwsJkuY28eak/Rb4Gx5VySPPpYsHiMBKpsWXSDsYmWRWcEdx0nbkb99d/rnHpS6J61OMgXtqPnVH4Sgevb6Sjj3geG9sU18LNOlzK9E+L2+TLt0d/mmG/QRf4FqRqG6HYoSYHCsPyKA/WQBWHvBqZrGXJyTVSYpSlQVFKUoBSleHlUW1MBc2Fza58O80B7ry6Aggi4IsQeYNaseZRtI8YI1IEJNxbt6wAN/W+ba4NZvlSbdtdxcdobjv8vGlE0ysZl6PcLIQYgYSBYhLFSOXYa4BHeLcd77Wi5fRZCTfrASOBaIE+8MKvDY+O9g6k9g2BF7OdKnjwvf3V7bFoL3dBY2PaGx7j47H3UoUyuZB0Hhw7a3PWuCpS4IVNJuCqFj2r76vAWtztNYXxCjRvfWbKRuPVZ+PdZTWGTMo1l6osA2hnJuLAKUXfe4Pzi223pQps3K8ugYEMAQRYg7gg94rBFjo2vZ1tyOoWNlDEix4WIrJ169qzA6eNje1BTI49F8F/QsL+xj/AIa+fyXwX9Cwv7GP+GpBsWo03IAKlrkgWAtxufzhXwY6MkASISQxHaG4UgMfYTVtUvMtrn5s0P5L4L+hYX9jH/DWxhskw0YYR4aBAwswWNF1AbgEAbjzrO2OjFryJvw7Q348N/A+416XFIbWdTckDtDcjYgd5pbDlN8tmsclwx44aD9mv+lef9g4X+i4f9kn+lZ4sfG26upWwOq4tYkjjfwrIMUlwNa3PAahc7X2HPbeotkXI8YbARR/c4o0+qoX7BWzWpNmKLp31BtfaUgjsDUQTfuB93KvaY2MkgOtwbEXGxsGt7iDTchpmWWMMCrAEHiCLg+YNYVy6ICwijA7gi291qy9cNQXvUsO6wsOPtFY/l8V7dYnAn1hwFgT8RQbn3C4SOMWijRATchFCi/fYDjWDMMnw8/3eCKS3AugYjyJFxXvGZgka6mII1BbAi97gWsSNxfhxrK+LQXu6CxsbsNj4+4+6m/JK1Lcj8H0awkTBo8LCrDgwQXHkSLipatf5bHv84m1r9obahce8VkEw1lOYUH2MWA/wmjbfIbk92ZK+MoIsRcd1YTjYwLmRLcL6hxHjfxFfflSXI1pdbkjUNgNjccqgimRU/RHAuSWwkFzxIQLf9W1Z8F0cwkR1RYWFW+kEW/61r1tzZhEou0qAWvuw4bnbv4H3V7+VJ9Nef4Q5WJ91x76tqkW1zqrZmrxNErqVdQykWKkXBHiDxrBJmEYFy66bMS1xYBLXub+NZlnU7BlJ8CPOqlaZgXLIQNIhiC9wRbe61ZMLg44gRFGiAm5CKFF++wHHYV8GMTTqLBRdhdiBupIPH6pr7LjI1BLOoAXVuR6vf5VO5O5nr4RWMYhPprxtxHHb/Ue8V5bGxgXMiAXtcsOI3te/GoIoYLBxwoI4UVEF7KosBckmwHiTWetfB4tZFuu3G6m1xYldwCeYNbFGHd7ilKUIFKUoBWjjcuEkiPf1Qy6SLghijHa43BjWx+B2tvUoSnRC4fIdBBEpJVYVW63sITIVvv2iRKwJ24A0w+Q6E0LLtpQXKgkGNdAIN+zdQAQPEixNTVKnUy2uRDR5FpG0n5Pit/uUzTrz73IPsr1HkYGiznsdWBcfgxszAHfc9rj4cONS9KWyNciNjwJRcMg7Qibc8NhFIoNr95Ue2tefINRb5w2ImABW9uvdJW3vvYpt4HnapqlLY1sjXygFmYtxlEmwtb5tYmXxVlX4+Ar7hct6tZLHVq1WJHa7TO9i19wC5tsPbxqRpS2NTIrHZT1yKC2n5l4yLX2kCA8+WmvE+RBi5MhGoSg2HASmM7b8QYx53O1TFKWwptERNkgZZAWUa4njNk+mWYtux37Z418nyTU2oyW+cD2C7XVonA48LxD3ngbGpilLY1yIdMjsEHWeoEC9n8m+tb779x4d+1fFyAA3Dn8X+CPxbSP8TK23ACpmlLY1yIRcgspXrb31EnT9KIQ/S7lv/8AlfZMp3C3Y6pFk1AAadKLG4uTwdQVta41HuqapS2TrZrSREyA226txfxJW23sNR4yAaWTrDpaORLWvpVwo7OokgDTcAkjewsAAJmlLIUmuCFkyIkset3Ytfs7doxtsL7bxjnwPkayR5KFIs3CTWCVufWdtJN9xeQ22HtO9S1KWxrZCDo8OrEfWHZUAYCzKUQxhlIbY2PlxBuDat84cmSS99LRIt/IyX+DD31uUpbDk3yQE+Sm8YBve6s2kWVRE0Q7N+J1cd/K1Isk1FtV1CyXj4b2MTAk37QvENjb7Kn6U1MnxGQ5yIWkGv7org7cC7vISN+F5Dt3c684zIus6y8lhJrv2eBkiEJtvwsoIHnxqapTUyNciHnyLUZLyW1672XhrjSLbfloB9tbGCwtpZJCCNVhawALABWcDc7hUG54J47yFKWNTI6PAkql9ikrvYi97s9ufc1604OjaqhTXcFAtyLkMsYhDLvYdkC4t37i9TtKWxrZGtk6mXrSx1agxA2B7IUjvAJSNtjxjXxvhw+RBTEdd+rEYF14rGkkYBF+NpWJPltYVMUpbGuRoZXlxh1dssGJYgj8IkkkbmwsVFuHZ8a36UqCG73P/9k="/>
          <p:cNvSpPr>
            <a:spLocks noChangeAspect="1" noChangeArrowheads="1"/>
          </p:cNvSpPr>
          <p:nvPr/>
        </p:nvSpPr>
        <p:spPr bwMode="auto">
          <a:xfrm>
            <a:off x="155575" y="-1557376"/>
            <a:ext cx="74866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393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62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" y="383176"/>
            <a:ext cx="12187646" cy="609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2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2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67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8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5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4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random/>
      </p:transition>
    </mc:Choice>
    <mc:Fallback xmlns="">
      <p:transition spd="slow" advClick="0" advTm="20000">
        <p:random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401</Words>
  <Application>Microsoft Office PowerPoint</Application>
  <PresentationFormat>Širokoúhlá obrazovka</PresentationFormat>
  <Paragraphs>82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21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Century Gothic</vt:lpstr>
      <vt:lpstr>Comic Sans MS</vt:lpstr>
      <vt:lpstr>Times New Roman</vt:lpstr>
      <vt:lpstr>Wingdings</vt:lpstr>
      <vt:lpstr>Wingdings 2</vt:lpstr>
      <vt:lpstr>Motiv Office</vt:lpstr>
      <vt:lpstr>Austin</vt:lpstr>
      <vt:lpstr>1_Motiv Office</vt:lpstr>
      <vt:lpstr>Prezentace aplikace PowerPoint</vt:lpstr>
      <vt:lpstr>Soutěž ve sběru papíru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Základní obsluha motorové pily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Herůfek Vladimír</dc:creator>
  <cp:lastModifiedBy>Herůfek Vladimír</cp:lastModifiedBy>
  <cp:revision>44</cp:revision>
  <dcterms:created xsi:type="dcterms:W3CDTF">2015-02-05T08:14:29Z</dcterms:created>
  <dcterms:modified xsi:type="dcterms:W3CDTF">2018-06-12T08:41:01Z</dcterms:modified>
</cp:coreProperties>
</file>