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678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axId val="78527872"/>
        <c:axId val="78537856"/>
      </c:barChart>
      <c:catAx>
        <c:axId val="78527872"/>
        <c:scaling>
          <c:orientation val="minMax"/>
        </c:scaling>
        <c:axPos val="b"/>
        <c:tickLblPos val="nextTo"/>
        <c:crossAx val="78537856"/>
        <c:crosses val="autoZero"/>
        <c:auto val="1"/>
        <c:lblAlgn val="ctr"/>
        <c:lblOffset val="100"/>
      </c:catAx>
      <c:valAx>
        <c:axId val="78537856"/>
        <c:scaling>
          <c:orientation val="minMax"/>
        </c:scaling>
        <c:axPos val="l"/>
        <c:majorGridlines/>
        <c:numFmt formatCode="General" sourceLinked="1"/>
        <c:tickLblPos val="nextTo"/>
        <c:crossAx val="785278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7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8870E5-9310-49BC-AD71-1E6C8CD400A1}" type="datetimeFigureOut">
              <a:rPr lang="cs-CZ" smtClean="0"/>
              <a:pPr/>
              <a:t>27.1.2014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3F417D-8163-4665-B914-4010092E505F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dirty="0" smtClean="0"/>
              <a:t>Informační tabule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57504"/>
            <a:ext cx="8229600" cy="70207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cs-CZ" sz="3200" dirty="0" smtClean="0">
                <a:solidFill>
                  <a:schemeClr val="tx1"/>
                </a:solidFill>
              </a:rPr>
              <a:t>    </a:t>
            </a:r>
            <a:r>
              <a:rPr lang="cs-CZ" sz="3200" dirty="0" smtClean="0">
                <a:solidFill>
                  <a:schemeClr val="tx1"/>
                </a:solidFill>
                <a:latin typeface="Calibri" pitchFamily="34" charset="0"/>
              </a:rPr>
              <a:t>1. 1. 2014                 </a:t>
            </a:r>
            <a:r>
              <a:rPr lang="cs-CZ" sz="6700" dirty="0" smtClean="0">
                <a:solidFill>
                  <a:schemeClr val="tx1"/>
                </a:solidFill>
                <a:latin typeface="Calibri" pitchFamily="34" charset="0"/>
              </a:rPr>
              <a:t>12:15</a:t>
            </a:r>
            <a:r>
              <a:rPr lang="cs-CZ" sz="3200" dirty="0" smtClean="0">
                <a:solidFill>
                  <a:schemeClr val="tx1"/>
                </a:solidFill>
                <a:latin typeface="Calibri" pitchFamily="34" charset="0"/>
              </a:rPr>
              <a:t>                Pondělí</a:t>
            </a:r>
            <a:endParaRPr lang="cs-CZ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7544" y="1059582"/>
            <a:ext cx="4040188" cy="432048"/>
          </a:xfrm>
        </p:spPr>
        <p:txBody>
          <a:bodyPr/>
          <a:lstStyle/>
          <a:p>
            <a:r>
              <a:rPr lang="cs-CZ" dirty="0" smtClean="0"/>
              <a:t>Narozeniny: Jan Novák</a:t>
            </a:r>
            <a:endParaRPr lang="cs-CZ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716016" y="1005576"/>
            <a:ext cx="3970784" cy="486054"/>
          </a:xfrm>
        </p:spPr>
        <p:txBody>
          <a:bodyPr/>
          <a:lstStyle/>
          <a:p>
            <a:r>
              <a:rPr lang="cs-CZ" dirty="0" smtClean="0"/>
              <a:t>Svátek: Jana Novotná</a:t>
            </a:r>
            <a:endParaRPr lang="cs-C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91630"/>
            <a:ext cx="4040188" cy="3456384"/>
          </a:xfrm>
        </p:spPr>
        <p:txBody>
          <a:bodyPr>
            <a:noAutofit/>
          </a:bodyPr>
          <a:lstStyle/>
          <a:p>
            <a:r>
              <a:rPr lang="cs-CZ" sz="1600" dirty="0" smtClean="0"/>
              <a:t>V úterý 10.1. přijede vedení ze Švédska (Harry Allenholm</a:t>
            </a:r>
            <a:r>
              <a:rPr lang="cs-CZ" sz="1600" dirty="0" smtClean="0"/>
              <a:t>).</a:t>
            </a:r>
            <a:endParaRPr lang="cs-CZ" sz="1600" dirty="0" smtClean="0"/>
          </a:p>
          <a:p>
            <a:r>
              <a:rPr lang="cs-CZ" sz="1600" dirty="0" smtClean="0"/>
              <a:t>Ve středu 3.11 ve 12:00 bude meeting u bagetomatu</a:t>
            </a:r>
            <a:r>
              <a:rPr lang="cs-CZ" sz="1600" dirty="0" smtClean="0"/>
              <a:t>.</a:t>
            </a:r>
            <a:endParaRPr lang="cs-CZ" sz="1600" dirty="0" smtClean="0"/>
          </a:p>
          <a:p>
            <a:r>
              <a:rPr lang="cs-CZ" sz="1600" dirty="0" smtClean="0"/>
              <a:t>Těmto lidem chybí vstupní prohlídka:</a:t>
            </a:r>
          </a:p>
          <a:p>
            <a:pPr>
              <a:buNone/>
            </a:pPr>
            <a:r>
              <a:rPr lang="cs-CZ" sz="1600" dirty="0" smtClean="0"/>
              <a:t>       - Pavel Černý</a:t>
            </a:r>
          </a:p>
          <a:p>
            <a:pPr>
              <a:buNone/>
            </a:pPr>
            <a:r>
              <a:rPr lang="cs-CZ" sz="1600" dirty="0" smtClean="0"/>
              <a:t>       - Hana Bílá</a:t>
            </a:r>
          </a:p>
          <a:p>
            <a:r>
              <a:rPr lang="cs-CZ" sz="1600" dirty="0" smtClean="0"/>
              <a:t>V </a:t>
            </a:r>
            <a:r>
              <a:rPr lang="cs-CZ" sz="1600" dirty="0" smtClean="0"/>
              <a:t>tyhle dny již není možnost vzít si dovolenou:</a:t>
            </a:r>
          </a:p>
          <a:p>
            <a:pPr>
              <a:buNone/>
            </a:pPr>
            <a:r>
              <a:rPr lang="cs-CZ" sz="1600" dirty="0" smtClean="0"/>
              <a:t>       5.1.</a:t>
            </a:r>
          </a:p>
          <a:p>
            <a:pPr>
              <a:buNone/>
            </a:pPr>
            <a:r>
              <a:rPr lang="cs-CZ" sz="1600" dirty="0" smtClean="0"/>
              <a:t>       12.1.</a:t>
            </a:r>
          </a:p>
          <a:p>
            <a:pPr>
              <a:buNone/>
            </a:pPr>
            <a:r>
              <a:rPr lang="cs-CZ" sz="1600" dirty="0" smtClean="0"/>
              <a:t>       Ostatní dny jsou Vám k dispozici </a:t>
            </a:r>
            <a:r>
              <a:rPr lang="cs-CZ" sz="1600" dirty="0" smtClean="0">
                <a:sym typeface="Wingdings" pitchFamily="2" charset="2"/>
              </a:rPr>
              <a:t>.</a:t>
            </a:r>
            <a:endParaRPr lang="cs-CZ" sz="1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1534660"/>
          </a:xfrm>
        </p:spPr>
        <p:txBody>
          <a:bodyPr/>
          <a:lstStyle/>
          <a:p>
            <a:pPr algn="ctr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8" name="Rectangle 7"/>
          <p:cNvSpPr/>
          <p:nvPr/>
        </p:nvSpPr>
        <p:spPr>
          <a:xfrm>
            <a:off x="4572000" y="3075806"/>
            <a:ext cx="4104456" cy="187220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 algn="ctr">
              <a:buAutoNum type="arabicPeriod"/>
            </a:pPr>
            <a:r>
              <a:rPr lang="cs-CZ" dirty="0" smtClean="0">
                <a:solidFill>
                  <a:schemeClr val="tx1"/>
                </a:solidFill>
              </a:rPr>
              <a:t>ledna nastoupil nový kolega do skladu </a:t>
            </a:r>
            <a:r>
              <a:rPr lang="cs-CZ" sz="1400" dirty="0" smtClean="0">
                <a:solidFill>
                  <a:schemeClr val="tx1"/>
                </a:solidFill>
              </a:rPr>
              <a:t>(nebo svatba, narození dítěte</a:t>
            </a:r>
            <a:r>
              <a:rPr lang="cs-CZ" sz="1400" dirty="0" smtClean="0">
                <a:solidFill>
                  <a:schemeClr val="tx1"/>
                </a:solidFill>
              </a:rPr>
              <a:t>)</a:t>
            </a:r>
            <a:endParaRPr lang="cs-CZ" dirty="0" smtClean="0">
              <a:solidFill>
                <a:schemeClr val="tx1"/>
              </a:solidFill>
            </a:endParaRPr>
          </a:p>
          <a:p>
            <a:pPr marL="342900" indent="-342900" algn="ctr"/>
            <a:r>
              <a:rPr lang="cs-CZ" b="1" dirty="0" smtClean="0">
                <a:solidFill>
                  <a:schemeClr val="tx1"/>
                </a:solidFill>
              </a:rPr>
              <a:t>                         Petr Stříbrný</a:t>
            </a:r>
          </a:p>
          <a:p>
            <a:pPr marL="342900" indent="-342900" algn="ctr">
              <a:buFontTx/>
              <a:buChar char="-"/>
            </a:pPr>
            <a:r>
              <a:rPr lang="cs-CZ" dirty="0" smtClean="0">
                <a:solidFill>
                  <a:schemeClr val="tx1"/>
                </a:solidFill>
              </a:rPr>
              <a:t>                  </a:t>
            </a:r>
            <a:r>
              <a:rPr lang="cs-CZ" sz="1600" dirty="0" smtClean="0">
                <a:solidFill>
                  <a:schemeClr val="tx1"/>
                </a:solidFill>
              </a:rPr>
              <a:t>Bude pracovat v Pavlově směně.</a:t>
            </a:r>
          </a:p>
          <a:p>
            <a:pPr marL="342900" indent="-342900" algn="ctr">
              <a:buFontTx/>
              <a:buChar char="-"/>
            </a:pPr>
            <a:r>
              <a:rPr lang="cs-CZ" sz="1600" dirty="0" smtClean="0">
                <a:solidFill>
                  <a:schemeClr val="tx1"/>
                </a:solidFill>
              </a:rPr>
              <a:t>                      Rád chodí na ryby a hraje fotbal.</a:t>
            </a:r>
          </a:p>
          <a:p>
            <a:pPr marL="342900" indent="-342900" algn="ctr">
              <a:buFontTx/>
              <a:buChar char="-"/>
            </a:pPr>
            <a:endParaRPr lang="cs-CZ" dirty="0" smtClean="0">
              <a:solidFill>
                <a:schemeClr val="tx1"/>
              </a:solidFill>
            </a:endParaRPr>
          </a:p>
          <a:p>
            <a:pPr marL="342900" indent="-342900"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0" y="1491630"/>
            <a:ext cx="4104456" cy="14581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cs-CZ" dirty="0" smtClean="0"/>
              <a:t>Nejlepší </a:t>
            </a:r>
            <a:r>
              <a:rPr lang="cs-CZ" dirty="0"/>
              <a:t>pracovník měsíce prosince:</a:t>
            </a:r>
          </a:p>
          <a:p>
            <a:r>
              <a:rPr lang="cs-CZ" dirty="0"/>
              <a:t>    </a:t>
            </a:r>
          </a:p>
          <a:p>
            <a:r>
              <a:rPr lang="cs-CZ" dirty="0"/>
              <a:t>   </a:t>
            </a:r>
            <a:endParaRPr lang="cs-CZ" dirty="0" smtClean="0"/>
          </a:p>
          <a:p>
            <a:r>
              <a:rPr lang="cs-CZ" dirty="0" smtClean="0"/>
              <a:t>     Jakub Zelený    </a:t>
            </a:r>
            <a:endParaRPr lang="cs-CZ" dirty="0"/>
          </a:p>
        </p:txBody>
      </p:sp>
      <p:pic>
        <p:nvPicPr>
          <p:cNvPr id="11" name="Picture 10" descr="shr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923678"/>
            <a:ext cx="1603243" cy="901824"/>
          </a:xfrm>
          <a:prstGeom prst="rect">
            <a:avLst/>
          </a:prstGeom>
        </p:spPr>
      </p:pic>
      <p:pic>
        <p:nvPicPr>
          <p:cNvPr id="12" name="Picture 11" descr="prin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759882"/>
            <a:ext cx="12192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19522"/>
            <a:ext cx="8229600" cy="53151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Statistika výkonu za měsíc leden: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Cíl:</a:t>
            </a:r>
            <a:endParaRPr lang="cs-C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Výsledek:</a:t>
            </a:r>
            <a:endParaRPr lang="cs-C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cs-CZ" b="1" dirty="0" smtClean="0"/>
              <a:t>Počet vyexpedovaných „řádků“ </a:t>
            </a:r>
          </a:p>
          <a:p>
            <a:pPr lvl="0">
              <a:buNone/>
            </a:pPr>
            <a:r>
              <a:rPr lang="cs-CZ" b="1" dirty="0" smtClean="0">
                <a:sym typeface="Symbol"/>
              </a:rPr>
              <a:t>      </a:t>
            </a:r>
            <a:r>
              <a:rPr lang="cs-CZ" dirty="0" smtClean="0">
                <a:sym typeface="Symbol"/>
              </a:rPr>
              <a:t></a:t>
            </a:r>
            <a:r>
              <a:rPr lang="cs-CZ" dirty="0" smtClean="0"/>
              <a:t> 9,15 řádků na 1 odpracovanou hodinu </a:t>
            </a:r>
          </a:p>
          <a:p>
            <a:pPr lvl="0"/>
            <a:r>
              <a:rPr lang="cs-CZ" b="1" dirty="0" smtClean="0"/>
              <a:t>Množství vyexpedovaného zboží </a:t>
            </a:r>
          </a:p>
          <a:p>
            <a:pPr lvl="0">
              <a:buNone/>
            </a:pPr>
            <a:r>
              <a:rPr lang="cs-CZ" b="1" dirty="0" smtClean="0">
                <a:sym typeface="Symbol"/>
              </a:rPr>
              <a:t>      </a:t>
            </a:r>
            <a:r>
              <a:rPr lang="cs-CZ" dirty="0" smtClean="0">
                <a:sym typeface="Symbol"/>
              </a:rPr>
              <a:t></a:t>
            </a:r>
            <a:r>
              <a:rPr lang="cs-CZ" dirty="0" smtClean="0"/>
              <a:t> 0,56 m3 na 1 odpracovanou hodinu </a:t>
            </a:r>
          </a:p>
          <a:p>
            <a:pPr lvl="0"/>
            <a:r>
              <a:rPr lang="cs-CZ" b="1" dirty="0" smtClean="0"/>
              <a:t>Podíl chybně dodaných řádků </a:t>
            </a:r>
            <a:r>
              <a:rPr lang="cs-CZ" dirty="0" smtClean="0">
                <a:sym typeface="Symbol"/>
              </a:rPr>
              <a:t></a:t>
            </a:r>
            <a:r>
              <a:rPr lang="cs-CZ" dirty="0" smtClean="0"/>
              <a:t> 0,234 % z celkového počtu odeslaných řádků </a:t>
            </a:r>
          </a:p>
          <a:p>
            <a:pPr lvl="0"/>
            <a:r>
              <a:rPr lang="cs-CZ" b="1" dirty="0" smtClean="0"/>
              <a:t>Poškozené zboží </a:t>
            </a:r>
          </a:p>
          <a:p>
            <a:pPr lvl="0">
              <a:buNone/>
            </a:pPr>
            <a:r>
              <a:rPr lang="cs-CZ" dirty="0" smtClean="0">
                <a:sym typeface="Symbol"/>
              </a:rPr>
              <a:t>     </a:t>
            </a:r>
            <a:r>
              <a:rPr lang="cs-CZ" dirty="0" smtClean="0"/>
              <a:t> 166 000 Kč</a:t>
            </a:r>
          </a:p>
          <a:p>
            <a:pPr lvl="0"/>
            <a:r>
              <a:rPr lang="cs-CZ" b="1" dirty="0" smtClean="0"/>
              <a:t>Ztracené zboží (manka) </a:t>
            </a:r>
          </a:p>
          <a:p>
            <a:pPr lvl="0">
              <a:buNone/>
            </a:pPr>
            <a:r>
              <a:rPr lang="cs-CZ" dirty="0" smtClean="0">
                <a:sym typeface="Symbol"/>
              </a:rPr>
              <a:t>     </a:t>
            </a:r>
            <a:r>
              <a:rPr lang="cs-CZ" dirty="0" smtClean="0"/>
              <a:t> 918 000 Kč</a:t>
            </a:r>
            <a:endParaRPr lang="cs-C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1519" y="1059582"/>
          <a:ext cx="8461448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6489"/>
                <a:gridCol w="3704959"/>
              </a:tblGrid>
              <a:tr h="27432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Cíl:</a:t>
                      </a:r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Aktuální výsledek:</a:t>
                      </a:r>
                      <a:endParaRPr lang="cs-CZ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pPr lvl="0"/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Počet vyexpedovaných „řádků“ </a:t>
                      </a:r>
                      <a:endParaRPr kumimoji="0" lang="cs-CZ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9,15 řádků na 1 odpracovanou hodinu 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9,13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pPr lvl="0"/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Množství vyexpedovaného zboží </a:t>
                      </a:r>
                      <a:endParaRPr kumimoji="0" lang="cs-CZ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0,56 m3 na 1 odpracovanou hodinu 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0,35 m3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</a:tr>
              <a:tr h="8915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Podíl chybně dodaných řádků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      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0,234 % z celkového počtu odeslaných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řádků 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0,201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pPr lvl="0"/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Poškozené zboží </a:t>
                      </a:r>
                      <a:endParaRPr kumimoji="0" lang="cs-CZ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166 000 Kč 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115 000 kč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</a:tr>
              <a:tr h="685800">
                <a:tc>
                  <a:txBody>
                    <a:bodyPr/>
                    <a:lstStyle/>
                    <a:p>
                      <a:pPr lvl="0"/>
                      <a:r>
                        <a:rPr kumimoji="0" lang="cs-CZ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Ztracené zboží (manka) </a:t>
                      </a:r>
                      <a:endParaRPr kumimoji="0" lang="cs-CZ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</a:t>
                      </a: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918 000 Kč 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617 000 kč</a:t>
                      </a:r>
                    </a:p>
                    <a:p>
                      <a:endParaRPr lang="cs-CZ" sz="1400" dirty="0"/>
                    </a:p>
                  </a:txBody>
                  <a:tcPr marT="34290" marB="3429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58552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Aktuální informace pro dnešní den:</a:t>
            </a:r>
            <a:endParaRPr lang="cs-CZ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95536" y="1167595"/>
          <a:ext cx="8064896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6052"/>
                <a:gridCol w="2338844"/>
              </a:tblGrid>
              <a:tr h="27432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Úkoly:</a:t>
                      </a:r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cs-CZ" sz="1400"/>
                    </a:p>
                  </a:txBody>
                  <a:tcPr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Celkový počet aut k nakládce pro EW</a:t>
                      </a:r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12</a:t>
                      </a:r>
                      <a:endParaRPr lang="cs-CZ" sz="1400" dirty="0"/>
                    </a:p>
                  </a:txBody>
                  <a:tcPr marT="34290" marB="34290"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/>
                        <a:t>Celkový počet aut k nakládce pro EPOQ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15</a:t>
                      </a:r>
                      <a:endParaRPr lang="cs-CZ" sz="1400" dirty="0"/>
                    </a:p>
                  </a:txBody>
                  <a:tcPr marT="34290" marB="34290"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/>
                        <a:t>Celkový počet aut k vykládce</a:t>
                      </a:r>
                      <a:r>
                        <a:rPr lang="cs-CZ" sz="1400" baseline="0" dirty="0" smtClean="0"/>
                        <a:t> </a:t>
                      </a:r>
                      <a:r>
                        <a:rPr lang="cs-CZ" sz="1400" dirty="0" smtClean="0"/>
                        <a:t>pro EW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10</a:t>
                      </a:r>
                      <a:endParaRPr lang="cs-CZ" sz="1400" dirty="0"/>
                    </a:p>
                  </a:txBody>
                  <a:tcPr marT="34290" marB="34290"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/>
                        <a:t>Celkový počet aut k vykládce</a:t>
                      </a:r>
                      <a:r>
                        <a:rPr lang="cs-CZ" sz="1400" baseline="0" dirty="0" smtClean="0"/>
                        <a:t> </a:t>
                      </a:r>
                      <a:r>
                        <a:rPr lang="cs-CZ" sz="1400" dirty="0" smtClean="0"/>
                        <a:t>pro EPOQ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8</a:t>
                      </a:r>
                      <a:endParaRPr lang="cs-CZ" sz="1400" dirty="0"/>
                    </a:p>
                  </a:txBody>
                  <a:tcPr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Souhrný</a:t>
                      </a:r>
                      <a:r>
                        <a:rPr lang="cs-CZ" sz="1400" baseline="0" dirty="0" smtClean="0"/>
                        <a:t> přehled vyplacených kreditů za poškozené zboží</a:t>
                      </a:r>
                      <a:endParaRPr lang="cs-CZ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755576" y="3435846"/>
          <a:ext cx="4896544" cy="156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03610"/>
            <a:ext cx="8353425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Fotky z vánočního večírku</a:t>
            </a:r>
            <a:endParaRPr lang="cs-CZ" dirty="0"/>
          </a:p>
        </p:txBody>
      </p:sp>
      <p:pic>
        <p:nvPicPr>
          <p:cNvPr id="10" name="Picture 9" descr="K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51570"/>
            <a:ext cx="685800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christmas-simpso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2679762"/>
            <a:ext cx="3017912" cy="1697576"/>
          </a:xfrm>
          <a:prstGeom prst="rect">
            <a:avLst/>
          </a:prstGeom>
        </p:spPr>
      </p:pic>
      <p:pic>
        <p:nvPicPr>
          <p:cNvPr id="12" name="Picture 11" descr="stu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2625756"/>
            <a:ext cx="3192355" cy="1795700"/>
          </a:xfrm>
          <a:prstGeom prst="rect">
            <a:avLst/>
          </a:prstGeom>
        </p:spPr>
      </p:pic>
    </p:spTree>
  </p:cSld>
  <p:clrMapOvr>
    <a:masterClrMapping/>
  </p:clrMapOvr>
  <p:transition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</TotalTime>
  <Words>305</Words>
  <Application>Microsoft Office PowerPoint</Application>
  <PresentationFormat>On-screen Show (16:9)</PresentationFormat>
  <Paragraphs>64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Informační tabule</vt:lpstr>
      <vt:lpstr>    1. 1. 2014                 12:15                Pondělí</vt:lpstr>
      <vt:lpstr>Statistika výkonu za měsíc leden:</vt:lpstr>
      <vt:lpstr>Aktuální informace pro dnešní den:</vt:lpstr>
      <vt:lpstr>Fotky z vánočního večírku</vt:lpstr>
    </vt:vector>
  </TitlesOfParts>
  <Company>Electroworld s.r.o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Marketa FARDOVA</dc:creator>
  <cp:lastModifiedBy>janpos</cp:lastModifiedBy>
  <cp:revision>12</cp:revision>
  <dcterms:created xsi:type="dcterms:W3CDTF">2014-01-03T09:45:31Z</dcterms:created>
  <dcterms:modified xsi:type="dcterms:W3CDTF">2014-01-27T15:44:52Z</dcterms:modified>
</cp:coreProperties>
</file>